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2" r:id="rId5"/>
    <p:sldMasterId id="2147483683"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Lst>
  <p:sldSz cy="6858000" cx="12192000"/>
  <p:notesSz cx="6858000" cy="9144000"/>
  <p:embeddedFontLst>
    <p:embeddedFont>
      <p:font typeface="Tahoma"/>
      <p:regular r:id="rId147"/>
      <p:bold r:id="rId148"/>
    </p:embeddedFont>
    <p:embeddedFont>
      <p:font typeface="Helvetica Neue"/>
      <p:regular r:id="rId149"/>
      <p:bold r:id="rId150"/>
      <p:italic r:id="rId151"/>
      <p:boldItalic r:id="rId152"/>
    </p:embeddedFont>
    <p:embeddedFont>
      <p:font typeface="Arial Black"/>
      <p:regular r:id="rId1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E8F1FB-9DB5-4759-BFF5-695FA2D1DE2F}">
  <a:tblStyle styleId="{44E8F1FB-9DB5-4759-BFF5-695FA2D1DE2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HelveticaNeue-bold.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HelveticaNeue-regular.fntdata"/><Relationship Id="rId4" Type="http://schemas.openxmlformats.org/officeDocument/2006/relationships/tableStyles" Target="tableStyles.xml"/><Relationship Id="rId148" Type="http://schemas.openxmlformats.org/officeDocument/2006/relationships/font" Target="fonts/Tahoma-bold.fntdata"/><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font" Target="fonts/Tahoma-regular.fntdata"/><Relationship Id="rId6" Type="http://schemas.openxmlformats.org/officeDocument/2006/relationships/slideMaster" Target="slideMasters/slideMaster2.xml"/><Relationship Id="rId146" Type="http://schemas.openxmlformats.org/officeDocument/2006/relationships/slide" Target="slides/slide138.xml"/><Relationship Id="rId7" Type="http://schemas.openxmlformats.org/officeDocument/2006/relationships/slideMaster" Target="slideMasters/slideMaster3.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 Id="rId153" Type="http://schemas.openxmlformats.org/officeDocument/2006/relationships/font" Target="fonts/ArialBlack-regular.fntdata"/><Relationship Id="rId152" Type="http://schemas.openxmlformats.org/officeDocument/2006/relationships/font" Target="fonts/HelveticaNeue-boldItalic.fntdata"/><Relationship Id="rId151" Type="http://schemas.openxmlformats.org/officeDocument/2006/relationships/font" Target="fonts/HelveticaNeue-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notes"/>
          <p:cNvSpPr/>
          <p:nvPr>
            <p:ph idx="2" type="sldImg"/>
          </p:nvPr>
        </p:nvSpPr>
        <p:spPr>
          <a:xfrm>
            <a:off x="381000" y="11430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5" name="Google Shape;1325;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3" name="Google Shape;1333;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1" name="Google Shape;1341;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6" name="Google Shape;1386;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4" name="Google Shape;1394;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1" name="Google Shape;1401;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8" name="Google Shape;1408;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9" name="Google Shape;1409;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27" name="Google Shape;1427;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8" name="Google Shape;1428;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7" name="Google Shape;1447;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5" name="Google Shape;1465;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4" name="Google Shape;1474;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3" name="Google Shape;1483;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4" name="Google Shape;1494;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4" name="Google Shape;1504;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1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13" name="Google Shape;1513;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4" name="Google Shape;1514;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1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3" name="Google Shape;1523;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4" name="Google Shape;1524;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1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5" name="Google Shape;1535;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6" name="Google Shape;1536;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6" name="Google Shape;1546;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7" name="Google Shape;1547;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7" name="Google Shape;1557;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8" name="Google Shape;1558;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8" name="Google Shape;1568;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1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77" name="Google Shape;1577;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8" name="Google Shape;1578;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88" name="Google Shape;1588;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9" name="Google Shape;1589;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1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0" name="Google Shape;1600;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1" name="Google Shape;1601;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p1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2" name="Google Shape;1612;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3" name="Google Shape;1613;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1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3" name="Google Shape;1623;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4" name="Google Shape;1624;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p1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4" name="Google Shape;1634;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5" name="Google Shape;1635;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1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45" name="Google Shape;1645;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6" name="Google Shape;1646;p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1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6" name="Google Shape;1656;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7" name="Google Shape;1657;p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67" name="Google Shape;1667;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8" name="Google Shape;1668;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8" name="Google Shape;1678;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5" name="Google Shape;1685;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32" name="Google Shape;43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3" name="Google Shape;433;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44" name="Google Shape;44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5" name="Google Shape;45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 name="Google Shape;45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6" name="Google Shape;46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7" name="Google Shape;46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8" name="Google Shape;59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9" name="Google Shape;599;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3" name="Google Shape;63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4" name="Google Shape;63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4" name="Google Shape;64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5" name="Google Shape;645;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5" name="Google Shape;65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6" name="Google Shape;656;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4" name="Google Shape;67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5" name="Google Shape;675;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5" name="Google Shape;69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6" name="Google Shape;696;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1" name="Google Shape;75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2" name="Google Shape;752;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3" name="Google Shape;763;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4" name="Google Shape;764;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0" name="Google Shape;31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1" name="Google Shape;31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2" name="Google Shape;882;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9" name="Google Shape;889;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0" name="Google Shape;890;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7" name="Google Shape;897;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8" name="Google Shape;898;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2" name="Google Shape;912;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3" name="Google Shape;913;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3" name="Google Shape;92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4" name="Google Shape;924;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7" name="Google Shape;937;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8" name="Google Shape;938;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2" name="Google Shape;32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3" name="Google Shape;3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4" name="Google Shape;1174;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 name="Google Shape;1191;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5" name="Google Shape;1215;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4" name="Google Shape;1224;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3" name="Google Shape;1233;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4" name="Google Shape;1234;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4" name="Google Shape;1244;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5" name="Google Shape;1245;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5" name="Google Shape;1255;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6" name="Google Shape;1256;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6" name="Google Shape;1266;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7" name="Google Shape;1267;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5" name="Google Shape;1285;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2" name="Google Shape;1292;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9" name="Google Shape;1299;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2" name="Google Shape;1312;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8" name="Google Shape;1318;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914401" y="2130427"/>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828800" y="3886200"/>
            <a:ext cx="8534401"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9" name="Google Shape;19;p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22" name="Google Shape;22;p2"/>
          <p:cNvGrpSpPr/>
          <p:nvPr/>
        </p:nvGrpSpPr>
        <p:grpSpPr>
          <a:xfrm>
            <a:off x="989270" y="2362200"/>
            <a:ext cx="10270993" cy="1066802"/>
            <a:chOff x="989012" y="4572000"/>
            <a:chExt cx="10268319" cy="1002032"/>
          </a:xfrm>
        </p:grpSpPr>
        <p:cxnSp>
          <p:nvCxnSpPr>
            <p:cNvPr id="23" name="Google Shape;23;p2"/>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24" name="Google Shape;24;p2"/>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25" name="Google Shape;25;p2"/>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2" name="Shape 92"/>
        <p:cNvGrpSpPr/>
        <p:nvPr/>
      </p:nvGrpSpPr>
      <p:grpSpPr>
        <a:xfrm>
          <a:off x="0" y="0"/>
          <a:ext cx="0" cy="0"/>
          <a:chOff x="0" y="0"/>
          <a:chExt cx="0" cy="0"/>
        </a:xfrm>
      </p:grpSpPr>
      <p:sp>
        <p:nvSpPr>
          <p:cNvPr id="93" name="Google Shape;93;p11"/>
          <p:cNvSpPr txBox="1"/>
          <p:nvPr>
            <p:ph type="title"/>
          </p:nvPr>
        </p:nvSpPr>
        <p:spPr>
          <a:xfrm>
            <a:off x="2389718"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Arial Black"/>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1"/>
          <p:cNvSpPr/>
          <p:nvPr>
            <p:ph idx="2" type="pic"/>
          </p:nvPr>
        </p:nvSpPr>
        <p:spPr>
          <a:xfrm>
            <a:off x="2389718" y="612775"/>
            <a:ext cx="73152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95" name="Google Shape;95;p11"/>
          <p:cNvSpPr txBox="1"/>
          <p:nvPr>
            <p:ph idx="1" type="body"/>
          </p:nvPr>
        </p:nvSpPr>
        <p:spPr>
          <a:xfrm>
            <a:off x="2389718"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6" name="Google Shape;96;p1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9" name="Shape 99"/>
        <p:cNvGrpSpPr/>
        <p:nvPr/>
      </p:nvGrpSpPr>
      <p:grpSpPr>
        <a:xfrm>
          <a:off x="0" y="0"/>
          <a:ext cx="0" cy="0"/>
          <a:chOff x="0" y="0"/>
          <a:chExt cx="0" cy="0"/>
        </a:xfrm>
      </p:grpSpPr>
      <p:sp>
        <p:nvSpPr>
          <p:cNvPr id="100" name="Google Shape;100;p12"/>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2"/>
          <p:cNvSpPr txBox="1"/>
          <p:nvPr>
            <p:ph idx="1" type="body"/>
          </p:nvPr>
        </p:nvSpPr>
        <p:spPr>
          <a:xfrm rot="5400000">
            <a:off x="3833019" y="-1623217"/>
            <a:ext cx="4525963" cy="10972801"/>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 name="Google Shape;102;p1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5" name="Shape 105"/>
        <p:cNvGrpSpPr/>
        <p:nvPr/>
      </p:nvGrpSpPr>
      <p:grpSpPr>
        <a:xfrm>
          <a:off x="0" y="0"/>
          <a:ext cx="0" cy="0"/>
          <a:chOff x="0" y="0"/>
          <a:chExt cx="0" cy="0"/>
        </a:xfrm>
      </p:grpSpPr>
      <p:sp>
        <p:nvSpPr>
          <p:cNvPr id="106" name="Google Shape;106;p13"/>
          <p:cNvSpPr txBox="1"/>
          <p:nvPr>
            <p:ph type="title"/>
          </p:nvPr>
        </p:nvSpPr>
        <p:spPr>
          <a:xfrm rot="5400000">
            <a:off x="10685463" y="1372661"/>
            <a:ext cx="5851525" cy="365548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3"/>
          <p:cNvSpPr txBox="1"/>
          <p:nvPr>
            <p:ph idx="1" type="body"/>
          </p:nvPr>
        </p:nvSpPr>
        <p:spPr>
          <a:xfrm rot="5400000">
            <a:off x="3270781" y="-2183340"/>
            <a:ext cx="5851525" cy="10767484"/>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7" name="Shape 117"/>
        <p:cNvGrpSpPr/>
        <p:nvPr/>
      </p:nvGrpSpPr>
      <p:grpSpPr>
        <a:xfrm>
          <a:off x="0" y="0"/>
          <a:ext cx="0" cy="0"/>
          <a:chOff x="0" y="0"/>
          <a:chExt cx="0" cy="0"/>
        </a:xfrm>
      </p:grpSpPr>
      <p:sp>
        <p:nvSpPr>
          <p:cNvPr id="118" name="Google Shape;118;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0" name="Google Shape;12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3" name="Shape 123"/>
        <p:cNvGrpSpPr/>
        <p:nvPr/>
      </p:nvGrpSpPr>
      <p:grpSpPr>
        <a:xfrm>
          <a:off x="0" y="0"/>
          <a:ext cx="0" cy="0"/>
          <a:chOff x="0" y="0"/>
          <a:chExt cx="0" cy="0"/>
        </a:xfrm>
      </p:grpSpPr>
      <p:sp>
        <p:nvSpPr>
          <p:cNvPr id="124" name="Google Shape;12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9" name="Shape 129"/>
        <p:cNvGrpSpPr/>
        <p:nvPr/>
      </p:nvGrpSpPr>
      <p:grpSpPr>
        <a:xfrm>
          <a:off x="0" y="0"/>
          <a:ext cx="0" cy="0"/>
          <a:chOff x="0" y="0"/>
          <a:chExt cx="0" cy="0"/>
        </a:xfrm>
      </p:grpSpPr>
      <p:sp>
        <p:nvSpPr>
          <p:cNvPr id="130" name="Google Shape;130;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2" name="Google Shape;13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5" name="Shape 135"/>
        <p:cNvGrpSpPr/>
        <p:nvPr/>
      </p:nvGrpSpPr>
      <p:grpSpPr>
        <a:xfrm>
          <a:off x="0" y="0"/>
          <a:ext cx="0" cy="0"/>
          <a:chOff x="0" y="0"/>
          <a:chExt cx="0" cy="0"/>
        </a:xfrm>
      </p:grpSpPr>
      <p:sp>
        <p:nvSpPr>
          <p:cNvPr id="136" name="Google Shape;13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2" name="Shape 142"/>
        <p:cNvGrpSpPr/>
        <p:nvPr/>
      </p:nvGrpSpPr>
      <p:grpSpPr>
        <a:xfrm>
          <a:off x="0" y="0"/>
          <a:ext cx="0" cy="0"/>
          <a:chOff x="0" y="0"/>
          <a:chExt cx="0" cy="0"/>
        </a:xfrm>
      </p:grpSpPr>
      <p:sp>
        <p:nvSpPr>
          <p:cNvPr id="143" name="Google Shape;143;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5" name="Google Shape;145;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7" name="Google Shape;147;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6" name="Shape 156"/>
        <p:cNvGrpSpPr/>
        <p:nvPr/>
      </p:nvGrpSpPr>
      <p:grpSpPr>
        <a:xfrm>
          <a:off x="0" y="0"/>
          <a:ext cx="0" cy="0"/>
          <a:chOff x="0" y="0"/>
          <a:chExt cx="0" cy="0"/>
        </a:xfrm>
      </p:grpSpPr>
      <p:sp>
        <p:nvSpPr>
          <p:cNvPr id="157" name="Google Shape;15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000"/>
              <a:buFont typeface="Calibri"/>
              <a:buNone/>
              <a:defRPr sz="40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1"/>
                </a:solidFill>
                <a:latin typeface="Calibri"/>
                <a:ea typeface="Calibri"/>
                <a:cs typeface="Calibri"/>
                <a:sym typeface="Calibri"/>
              </a:defRPr>
            </a:lvl1pPr>
            <a:lvl2pPr indent="0" lvl="1" marL="0" algn="r">
              <a:spcBef>
                <a:spcPts val="0"/>
              </a:spcBef>
              <a:buNone/>
              <a:defRPr b="0" i="0" sz="1200" u="none" cap="none" strike="noStrike">
                <a:solidFill>
                  <a:schemeClr val="dk1"/>
                </a:solidFill>
                <a:latin typeface="Calibri"/>
                <a:ea typeface="Calibri"/>
                <a:cs typeface="Calibri"/>
                <a:sym typeface="Calibri"/>
              </a:defRPr>
            </a:lvl2pPr>
            <a:lvl3pPr indent="0" lvl="2" marL="0" algn="r">
              <a:spcBef>
                <a:spcPts val="0"/>
              </a:spcBef>
              <a:buNone/>
              <a:defRPr b="0" i="0" sz="1200" u="none" cap="none" strike="noStrike">
                <a:solidFill>
                  <a:schemeClr val="dk1"/>
                </a:solidFill>
                <a:latin typeface="Calibri"/>
                <a:ea typeface="Calibri"/>
                <a:cs typeface="Calibri"/>
                <a:sym typeface="Calibri"/>
              </a:defRPr>
            </a:lvl3pPr>
            <a:lvl4pPr indent="0" lvl="3" marL="0" algn="r">
              <a:spcBef>
                <a:spcPts val="0"/>
              </a:spcBef>
              <a:buNone/>
              <a:defRPr b="0" i="0" sz="1200" u="none" cap="none" strike="noStrike">
                <a:solidFill>
                  <a:schemeClr val="dk1"/>
                </a:solidFill>
                <a:latin typeface="Calibri"/>
                <a:ea typeface="Calibri"/>
                <a:cs typeface="Calibri"/>
                <a:sym typeface="Calibri"/>
              </a:defRPr>
            </a:lvl4pPr>
            <a:lvl5pPr indent="0" lvl="4" marL="0" algn="r">
              <a:spcBef>
                <a:spcPts val="0"/>
              </a:spcBef>
              <a:buNone/>
              <a:defRPr b="0" i="0" sz="1200" u="none" cap="none" strike="noStrike">
                <a:solidFill>
                  <a:schemeClr val="dk1"/>
                </a:solidFill>
                <a:latin typeface="Calibri"/>
                <a:ea typeface="Calibri"/>
                <a:cs typeface="Calibri"/>
                <a:sym typeface="Calibri"/>
              </a:defRPr>
            </a:lvl5pPr>
            <a:lvl6pPr indent="0" lvl="5" marL="0" algn="r">
              <a:spcBef>
                <a:spcPts val="0"/>
              </a:spcBef>
              <a:buNone/>
              <a:defRPr b="0" i="0" sz="1200" u="none" cap="none" strike="noStrike">
                <a:solidFill>
                  <a:schemeClr val="dk1"/>
                </a:solidFill>
                <a:latin typeface="Calibri"/>
                <a:ea typeface="Calibri"/>
                <a:cs typeface="Calibri"/>
                <a:sym typeface="Calibri"/>
              </a:defRPr>
            </a:lvl6pPr>
            <a:lvl7pPr indent="0" lvl="6" marL="0" algn="r">
              <a:spcBef>
                <a:spcPts val="0"/>
              </a:spcBef>
              <a:buNone/>
              <a:defRPr b="0" i="0" sz="1200" u="none" cap="none" strike="noStrike">
                <a:solidFill>
                  <a:schemeClr val="dk1"/>
                </a:solidFill>
                <a:latin typeface="Calibri"/>
                <a:ea typeface="Calibri"/>
                <a:cs typeface="Calibri"/>
                <a:sym typeface="Calibri"/>
              </a:defRPr>
            </a:lvl7pPr>
            <a:lvl8pPr indent="0" lvl="7" marL="0" algn="r">
              <a:spcBef>
                <a:spcPts val="0"/>
              </a:spcBef>
              <a:buNone/>
              <a:defRPr b="0" i="0" sz="1200" u="none" cap="none" strike="noStrike">
                <a:solidFill>
                  <a:schemeClr val="dk1"/>
                </a:solidFill>
                <a:latin typeface="Calibri"/>
                <a:ea typeface="Calibri"/>
                <a:cs typeface="Calibri"/>
                <a:sym typeface="Calibri"/>
              </a:defRPr>
            </a:lvl8pPr>
            <a:lvl9pPr indent="0" lvl="8" marL="0" algn="r">
              <a:spcBef>
                <a:spcPts val="0"/>
              </a:spcBef>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32" name="Google Shape;32;p3"/>
          <p:cNvGrpSpPr/>
          <p:nvPr/>
        </p:nvGrpSpPr>
        <p:grpSpPr>
          <a:xfrm>
            <a:off x="1279357" y="313346"/>
            <a:ext cx="10270993" cy="1066802"/>
            <a:chOff x="989012" y="4572000"/>
            <a:chExt cx="10268319" cy="1002032"/>
          </a:xfrm>
        </p:grpSpPr>
        <p:cxnSp>
          <p:nvCxnSpPr>
            <p:cNvPr id="33" name="Google Shape;33;p3"/>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34" name="Google Shape;34;p3"/>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35" name="Google Shape;35;p3"/>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pic>
        <p:nvPicPr>
          <p:cNvPr id="36" name="Google Shape;36;p3"/>
          <p:cNvPicPr preferRelativeResize="0"/>
          <p:nvPr/>
        </p:nvPicPr>
        <p:blipFill rotWithShape="1">
          <a:blip r:embed="rId2">
            <a:alphaModFix/>
          </a:blip>
          <a:srcRect b="0" l="0" r="0" t="0"/>
          <a:stretch/>
        </p:blipFill>
        <p:spPr>
          <a:xfrm>
            <a:off x="310274" y="100788"/>
            <a:ext cx="1268408" cy="13168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0" name="Shape 160"/>
        <p:cNvGrpSpPr/>
        <p:nvPr/>
      </p:nvGrpSpPr>
      <p:grpSpPr>
        <a:xfrm>
          <a:off x="0" y="0"/>
          <a:ext cx="0" cy="0"/>
          <a:chOff x="0" y="0"/>
          <a:chExt cx="0" cy="0"/>
        </a:xfrm>
      </p:grpSpPr>
      <p:sp>
        <p:nvSpPr>
          <p:cNvPr id="161" name="Google Shape;161;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63" name="Google Shape;163;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4" name="Google Shape;16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7" name="Shape 167"/>
        <p:cNvGrpSpPr/>
        <p:nvPr/>
      </p:nvGrpSpPr>
      <p:grpSpPr>
        <a:xfrm>
          <a:off x="0" y="0"/>
          <a:ext cx="0" cy="0"/>
          <a:chOff x="0" y="0"/>
          <a:chExt cx="0" cy="0"/>
        </a:xfrm>
      </p:grpSpPr>
      <p:sp>
        <p:nvSpPr>
          <p:cNvPr id="168" name="Google Shape;168;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2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70" name="Google Shape;170;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1" name="Google Shape;17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4" name="Shape 174"/>
        <p:cNvGrpSpPr/>
        <p:nvPr/>
      </p:nvGrpSpPr>
      <p:grpSpPr>
        <a:xfrm>
          <a:off x="0" y="0"/>
          <a:ext cx="0" cy="0"/>
          <a:chOff x="0" y="0"/>
          <a:chExt cx="0" cy="0"/>
        </a:xfrm>
      </p:grpSpPr>
      <p:sp>
        <p:nvSpPr>
          <p:cNvPr id="175" name="Google Shape;17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0" name="Shape 180"/>
        <p:cNvGrpSpPr/>
        <p:nvPr/>
      </p:nvGrpSpPr>
      <p:grpSpPr>
        <a:xfrm>
          <a:off x="0" y="0"/>
          <a:ext cx="0" cy="0"/>
          <a:chOff x="0" y="0"/>
          <a:chExt cx="0" cy="0"/>
        </a:xfrm>
      </p:grpSpPr>
      <p:sp>
        <p:nvSpPr>
          <p:cNvPr id="181" name="Google Shape;181;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2" name="Shape 192"/>
        <p:cNvGrpSpPr/>
        <p:nvPr/>
      </p:nvGrpSpPr>
      <p:grpSpPr>
        <a:xfrm>
          <a:off x="0" y="0"/>
          <a:ext cx="0" cy="0"/>
          <a:chOff x="0" y="0"/>
          <a:chExt cx="0" cy="0"/>
        </a:xfrm>
      </p:grpSpPr>
      <p:sp>
        <p:nvSpPr>
          <p:cNvPr id="193" name="Google Shape;193;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5" name="Google Shape;19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8" name="Shape 198"/>
        <p:cNvGrpSpPr/>
        <p:nvPr/>
      </p:nvGrpSpPr>
      <p:grpSpPr>
        <a:xfrm>
          <a:off x="0" y="0"/>
          <a:ext cx="0" cy="0"/>
          <a:chOff x="0" y="0"/>
          <a:chExt cx="0" cy="0"/>
        </a:xfrm>
      </p:grpSpPr>
      <p:sp>
        <p:nvSpPr>
          <p:cNvPr id="199" name="Google Shape;19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 name="Shape 204"/>
        <p:cNvGrpSpPr/>
        <p:nvPr/>
      </p:nvGrpSpPr>
      <p:grpSpPr>
        <a:xfrm>
          <a:off x="0" y="0"/>
          <a:ext cx="0" cy="0"/>
          <a:chOff x="0" y="0"/>
          <a:chExt cx="0" cy="0"/>
        </a:xfrm>
      </p:grpSpPr>
      <p:sp>
        <p:nvSpPr>
          <p:cNvPr id="205" name="Google Shape;205;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07" name="Google Shape;207;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 name="Shape 210"/>
        <p:cNvGrpSpPr/>
        <p:nvPr/>
      </p:nvGrpSpPr>
      <p:grpSpPr>
        <a:xfrm>
          <a:off x="0" y="0"/>
          <a:ext cx="0" cy="0"/>
          <a:chOff x="0" y="0"/>
          <a:chExt cx="0" cy="0"/>
        </a:xfrm>
      </p:grpSpPr>
      <p:sp>
        <p:nvSpPr>
          <p:cNvPr id="211" name="Google Shape;211;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7" name="Shape 217"/>
        <p:cNvGrpSpPr/>
        <p:nvPr/>
      </p:nvGrpSpPr>
      <p:grpSpPr>
        <a:xfrm>
          <a:off x="0" y="0"/>
          <a:ext cx="0" cy="0"/>
          <a:chOff x="0" y="0"/>
          <a:chExt cx="0" cy="0"/>
        </a:xfrm>
      </p:grpSpPr>
      <p:sp>
        <p:nvSpPr>
          <p:cNvPr id="218" name="Google Shape;218;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0" name="Google Shape;220;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2" name="Google Shape;222;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6" name="Shape 226"/>
        <p:cNvGrpSpPr/>
        <p:nvPr/>
      </p:nvGrpSpPr>
      <p:grpSpPr>
        <a:xfrm>
          <a:off x="0" y="0"/>
          <a:ext cx="0" cy="0"/>
          <a:chOff x="0" y="0"/>
          <a:chExt cx="0" cy="0"/>
        </a:xfrm>
      </p:grpSpPr>
      <p:sp>
        <p:nvSpPr>
          <p:cNvPr id="227" name="Google Shape;227;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p4"/>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1" name="Shape 231"/>
        <p:cNvGrpSpPr/>
        <p:nvPr/>
      </p:nvGrpSpPr>
      <p:grpSpPr>
        <a:xfrm>
          <a:off x="0" y="0"/>
          <a:ext cx="0" cy="0"/>
          <a:chOff x="0" y="0"/>
          <a:chExt cx="0" cy="0"/>
        </a:xfrm>
      </p:grpSpPr>
      <p:sp>
        <p:nvSpPr>
          <p:cNvPr id="232" name="Google Shape;23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35" name="Shape 235"/>
        <p:cNvGrpSpPr/>
        <p:nvPr/>
      </p:nvGrpSpPr>
      <p:grpSpPr>
        <a:xfrm>
          <a:off x="0" y="0"/>
          <a:ext cx="0" cy="0"/>
          <a:chOff x="0" y="0"/>
          <a:chExt cx="0" cy="0"/>
        </a:xfrm>
      </p:grpSpPr>
      <p:sp>
        <p:nvSpPr>
          <p:cNvPr id="236" name="Google Shape;236;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38" name="Google Shape;238;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39" name="Google Shape;23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2" name="Shape 242"/>
        <p:cNvGrpSpPr/>
        <p:nvPr/>
      </p:nvGrpSpPr>
      <p:grpSpPr>
        <a:xfrm>
          <a:off x="0" y="0"/>
          <a:ext cx="0" cy="0"/>
          <a:chOff x="0" y="0"/>
          <a:chExt cx="0" cy="0"/>
        </a:xfrm>
      </p:grpSpPr>
      <p:sp>
        <p:nvSpPr>
          <p:cNvPr id="243" name="Google Shape;243;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3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45" name="Google Shape;245;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6" name="Google Shape;24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9" name="Shape 249"/>
        <p:cNvGrpSpPr/>
        <p:nvPr/>
      </p:nvGrpSpPr>
      <p:grpSpPr>
        <a:xfrm>
          <a:off x="0" y="0"/>
          <a:ext cx="0" cy="0"/>
          <a:chOff x="0" y="0"/>
          <a:chExt cx="0" cy="0"/>
        </a:xfrm>
      </p:grpSpPr>
      <p:sp>
        <p:nvSpPr>
          <p:cNvPr id="250" name="Google Shape;25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5" name="Shape 255"/>
        <p:cNvGrpSpPr/>
        <p:nvPr/>
      </p:nvGrpSpPr>
      <p:grpSpPr>
        <a:xfrm>
          <a:off x="0" y="0"/>
          <a:ext cx="0" cy="0"/>
          <a:chOff x="0" y="0"/>
          <a:chExt cx="0" cy="0"/>
        </a:xfrm>
      </p:grpSpPr>
      <p:sp>
        <p:nvSpPr>
          <p:cNvPr id="256" name="Google Shape;256;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1" name="Shape 41"/>
        <p:cNvGrpSpPr/>
        <p:nvPr/>
      </p:nvGrpSpPr>
      <p:grpSpPr>
        <a:xfrm>
          <a:off x="0" y="0"/>
          <a:ext cx="0" cy="0"/>
          <a:chOff x="0" y="0"/>
          <a:chExt cx="0" cy="0"/>
        </a:xfrm>
      </p:grpSpPr>
      <p:sp>
        <p:nvSpPr>
          <p:cNvPr id="42" name="Google Shape;42;p5"/>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6"/>
          <p:cNvSpPr txBox="1"/>
          <p:nvPr>
            <p:ph type="title"/>
          </p:nvPr>
        </p:nvSpPr>
        <p:spPr>
          <a:xfrm>
            <a:off x="963084" y="4406902"/>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Arial Black"/>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 name="Google Shape;49;p6"/>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7"/>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 type="body"/>
          </p:nvPr>
        </p:nvSpPr>
        <p:spPr>
          <a:xfrm>
            <a:off x="111217" y="1600202"/>
            <a:ext cx="5564049"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5" name="Google Shape;55;p7"/>
          <p:cNvSpPr txBox="1"/>
          <p:nvPr>
            <p:ph idx="2" type="body"/>
          </p:nvPr>
        </p:nvSpPr>
        <p:spPr>
          <a:xfrm>
            <a:off x="5820523" y="1600202"/>
            <a:ext cx="6220625"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6" name="Google Shape;56;p7"/>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59" name="Google Shape;59;p7"/>
          <p:cNvGrpSpPr/>
          <p:nvPr/>
        </p:nvGrpSpPr>
        <p:grpSpPr>
          <a:xfrm>
            <a:off x="1279357" y="313346"/>
            <a:ext cx="10270993" cy="1066802"/>
            <a:chOff x="989012" y="4572000"/>
            <a:chExt cx="10268319" cy="1002032"/>
          </a:xfrm>
        </p:grpSpPr>
        <p:cxnSp>
          <p:nvCxnSpPr>
            <p:cNvPr id="60" name="Google Shape;60;p7"/>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61" name="Google Shape;61;p7"/>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62" name="Google Shape;62;p7"/>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8"/>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0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8"/>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6" name="Google Shape;66;p8"/>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7" name="Google Shape;67;p8"/>
          <p:cNvSpPr txBox="1"/>
          <p:nvPr>
            <p:ph idx="3" type="body"/>
          </p:nvPr>
        </p:nvSpPr>
        <p:spPr>
          <a:xfrm>
            <a:off x="6193367"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8" name="Google Shape;68;p8"/>
          <p:cNvSpPr txBox="1"/>
          <p:nvPr>
            <p:ph idx="4" type="body"/>
          </p:nvPr>
        </p:nvSpPr>
        <p:spPr>
          <a:xfrm>
            <a:off x="6193367"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9" name="Google Shape;69;p8"/>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72" name="Google Shape;72;p8"/>
          <p:cNvGrpSpPr/>
          <p:nvPr/>
        </p:nvGrpSpPr>
        <p:grpSpPr>
          <a:xfrm>
            <a:off x="1279357" y="313346"/>
            <a:ext cx="10270993" cy="1066802"/>
            <a:chOff x="989012" y="4572000"/>
            <a:chExt cx="10268319" cy="1002032"/>
          </a:xfrm>
        </p:grpSpPr>
        <p:cxnSp>
          <p:nvCxnSpPr>
            <p:cNvPr id="73" name="Google Shape;73;p8"/>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74" name="Google Shape;74;p8"/>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75" name="Google Shape;75;p8"/>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9"/>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9"/>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9"/>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9"/>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descr="Dark gray partial box." id="81" name="Google Shape;81;p9"/>
          <p:cNvGrpSpPr/>
          <p:nvPr/>
        </p:nvGrpSpPr>
        <p:grpSpPr>
          <a:xfrm>
            <a:off x="1279357" y="313346"/>
            <a:ext cx="10270993" cy="1066802"/>
            <a:chOff x="989012" y="4572000"/>
            <a:chExt cx="10268319" cy="1002032"/>
          </a:xfrm>
        </p:grpSpPr>
        <p:cxnSp>
          <p:nvCxnSpPr>
            <p:cNvPr id="82" name="Google Shape;82;p9"/>
            <p:cNvCxnSpPr/>
            <p:nvPr/>
          </p:nvCxnSpPr>
          <p:spPr>
            <a:xfrm>
              <a:off x="4113212" y="4572000"/>
              <a:ext cx="7144119" cy="0"/>
            </a:xfrm>
            <a:prstGeom prst="straightConnector1">
              <a:avLst/>
            </a:prstGeom>
            <a:noFill/>
            <a:ln cap="flat" cmpd="sng" w="25400">
              <a:solidFill>
                <a:srgbClr val="FFC100"/>
              </a:solidFill>
              <a:prstDash val="solid"/>
              <a:round/>
              <a:headEnd len="sm" w="sm" type="none"/>
              <a:tailEnd len="sm" w="sm" type="none"/>
            </a:ln>
          </p:spPr>
        </p:cxnSp>
        <p:cxnSp>
          <p:nvCxnSpPr>
            <p:cNvPr id="83" name="Google Shape;83;p9"/>
            <p:cNvCxnSpPr/>
            <p:nvPr/>
          </p:nvCxnSpPr>
          <p:spPr>
            <a:xfrm>
              <a:off x="11255743" y="4572000"/>
              <a:ext cx="0" cy="1002032"/>
            </a:xfrm>
            <a:prstGeom prst="straightConnector1">
              <a:avLst/>
            </a:prstGeom>
            <a:noFill/>
            <a:ln cap="flat" cmpd="sng" w="25400">
              <a:solidFill>
                <a:srgbClr val="FFC100"/>
              </a:solidFill>
              <a:prstDash val="solid"/>
              <a:round/>
              <a:headEnd len="sm" w="sm" type="none"/>
              <a:tailEnd len="sm" w="sm" type="none"/>
            </a:ln>
          </p:spPr>
        </p:cxnSp>
        <p:cxnSp>
          <p:nvCxnSpPr>
            <p:cNvPr id="84" name="Google Shape;84;p9"/>
            <p:cNvCxnSpPr/>
            <p:nvPr/>
          </p:nvCxnSpPr>
          <p:spPr>
            <a:xfrm rot="10800000">
              <a:off x="989012" y="5574032"/>
              <a:ext cx="10266731" cy="0"/>
            </a:xfrm>
            <a:prstGeom prst="straightConnector1">
              <a:avLst/>
            </a:prstGeom>
            <a:noFill/>
            <a:ln cap="flat" cmpd="sng" w="25400">
              <a:solidFill>
                <a:srgbClr val="FFC100"/>
              </a:solidFill>
              <a:prstDash val="solid"/>
              <a:round/>
              <a:headEnd len="sm" w="sm" type="none"/>
              <a:tailEnd len="sm" w="sm"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 name="Shape 85"/>
        <p:cNvGrpSpPr/>
        <p:nvPr/>
      </p:nvGrpSpPr>
      <p:grpSpPr>
        <a:xfrm>
          <a:off x="0" y="0"/>
          <a:ext cx="0" cy="0"/>
          <a:chOff x="0" y="0"/>
          <a:chExt cx="0" cy="0"/>
        </a:xfrm>
      </p:grpSpPr>
      <p:sp>
        <p:nvSpPr>
          <p:cNvPr id="86" name="Google Shape;86;p10"/>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Arial Black"/>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0"/>
          <p:cNvSpPr txBox="1"/>
          <p:nvPr>
            <p:ph idx="1" type="body"/>
          </p:nvPr>
        </p:nvSpPr>
        <p:spPr>
          <a:xfrm>
            <a:off x="4766733" y="273052"/>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8" name="Google Shape;88;p10"/>
          <p:cNvSpPr txBox="1"/>
          <p:nvPr>
            <p:ph idx="2" type="body"/>
          </p:nvPr>
        </p:nvSpPr>
        <p:spPr>
          <a:xfrm>
            <a:off x="609601" y="1435102"/>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9" name="Google Shape;89;p10"/>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0"/>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0"/>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Black and white background Flourence city image." id="10" name="Google Shape;10;p1"/>
          <p:cNvPicPr preferRelativeResize="0"/>
          <p:nvPr/>
        </p:nvPicPr>
        <p:blipFill rotWithShape="1">
          <a:blip r:embed="rId1">
            <a:alphaModFix amt="10000"/>
          </a:blip>
          <a:srcRect b="0" l="0" r="0" t="0"/>
          <a:stretch/>
        </p:blipFill>
        <p:spPr>
          <a:xfrm>
            <a:off x="1" y="0"/>
            <a:ext cx="12192000" cy="6856214"/>
          </a:xfrm>
          <a:prstGeom prst="rect">
            <a:avLst/>
          </a:prstGeom>
          <a:noFill/>
          <a:ln>
            <a:noFill/>
          </a:ln>
        </p:spPr>
      </p:pic>
      <p:sp>
        <p:nvSpPr>
          <p:cNvPr id="11" name="Google Shape;11;p1"/>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000"/>
              <a:buFont typeface="Arial Black"/>
              <a:buNone/>
              <a:defRPr b="0" i="0" sz="4000" u="none" cap="none" strike="noStrik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FFC000"/>
                </a:solidFill>
                <a:latin typeface="Calibri"/>
                <a:ea typeface="Calibri"/>
                <a:cs typeface="Calibri"/>
                <a:sym typeface="Calibri"/>
              </a:defRPr>
            </a:lvl1pPr>
            <a:lvl2pPr indent="0" lvl="1" marL="0" marR="0" rtl="0" algn="r">
              <a:spcBef>
                <a:spcPts val="0"/>
              </a:spcBef>
              <a:buNone/>
              <a:defRPr b="0" i="0" sz="1200" u="none" cap="none" strike="noStrike">
                <a:solidFill>
                  <a:srgbClr val="FFC000"/>
                </a:solidFill>
                <a:latin typeface="Calibri"/>
                <a:ea typeface="Calibri"/>
                <a:cs typeface="Calibri"/>
                <a:sym typeface="Calibri"/>
              </a:defRPr>
            </a:lvl2pPr>
            <a:lvl3pPr indent="0" lvl="2" marL="0" marR="0" rtl="0" algn="r">
              <a:spcBef>
                <a:spcPts val="0"/>
              </a:spcBef>
              <a:buNone/>
              <a:defRPr b="0" i="0" sz="1200" u="none" cap="none" strike="noStrike">
                <a:solidFill>
                  <a:srgbClr val="FFC000"/>
                </a:solidFill>
                <a:latin typeface="Calibri"/>
                <a:ea typeface="Calibri"/>
                <a:cs typeface="Calibri"/>
                <a:sym typeface="Calibri"/>
              </a:defRPr>
            </a:lvl3pPr>
            <a:lvl4pPr indent="0" lvl="3" marL="0" marR="0" rtl="0" algn="r">
              <a:spcBef>
                <a:spcPts val="0"/>
              </a:spcBef>
              <a:buNone/>
              <a:defRPr b="0" i="0" sz="1200" u="none" cap="none" strike="noStrike">
                <a:solidFill>
                  <a:srgbClr val="FFC000"/>
                </a:solidFill>
                <a:latin typeface="Calibri"/>
                <a:ea typeface="Calibri"/>
                <a:cs typeface="Calibri"/>
                <a:sym typeface="Calibri"/>
              </a:defRPr>
            </a:lvl4pPr>
            <a:lvl5pPr indent="0" lvl="4" marL="0" marR="0" rtl="0" algn="r">
              <a:spcBef>
                <a:spcPts val="0"/>
              </a:spcBef>
              <a:buNone/>
              <a:defRPr b="0" i="0" sz="1200" u="none" cap="none" strike="noStrike">
                <a:solidFill>
                  <a:srgbClr val="FFC000"/>
                </a:solidFill>
                <a:latin typeface="Calibri"/>
                <a:ea typeface="Calibri"/>
                <a:cs typeface="Calibri"/>
                <a:sym typeface="Calibri"/>
              </a:defRPr>
            </a:lvl5pPr>
            <a:lvl6pPr indent="0" lvl="5" marL="0" marR="0" rtl="0" algn="r">
              <a:spcBef>
                <a:spcPts val="0"/>
              </a:spcBef>
              <a:buNone/>
              <a:defRPr b="0" i="0" sz="1200" u="none" cap="none" strike="noStrike">
                <a:solidFill>
                  <a:srgbClr val="FFC000"/>
                </a:solidFill>
                <a:latin typeface="Calibri"/>
                <a:ea typeface="Calibri"/>
                <a:cs typeface="Calibri"/>
                <a:sym typeface="Calibri"/>
              </a:defRPr>
            </a:lvl6pPr>
            <a:lvl7pPr indent="0" lvl="6" marL="0" marR="0" rtl="0" algn="r">
              <a:spcBef>
                <a:spcPts val="0"/>
              </a:spcBef>
              <a:buNone/>
              <a:defRPr b="0" i="0" sz="1200" u="none" cap="none" strike="noStrike">
                <a:solidFill>
                  <a:srgbClr val="FFC000"/>
                </a:solidFill>
                <a:latin typeface="Calibri"/>
                <a:ea typeface="Calibri"/>
                <a:cs typeface="Calibri"/>
                <a:sym typeface="Calibri"/>
              </a:defRPr>
            </a:lvl7pPr>
            <a:lvl8pPr indent="0" lvl="7" marL="0" marR="0" rtl="0" algn="r">
              <a:spcBef>
                <a:spcPts val="0"/>
              </a:spcBef>
              <a:buNone/>
              <a:defRPr b="0" i="0" sz="1200" u="none" cap="none" strike="noStrike">
                <a:solidFill>
                  <a:srgbClr val="FFC000"/>
                </a:solidFill>
                <a:latin typeface="Calibri"/>
                <a:ea typeface="Calibri"/>
                <a:cs typeface="Calibri"/>
                <a:sym typeface="Calibri"/>
              </a:defRPr>
            </a:lvl8pPr>
            <a:lvl9pPr indent="0" lvl="8" marL="0" marR="0" rtl="0" algn="r">
              <a:spcBef>
                <a:spcPts val="0"/>
              </a:spcBef>
              <a:buNone/>
              <a:defRPr b="0" i="0" sz="1200" u="none" cap="none" strike="noStrike">
                <a:solidFill>
                  <a:srgbClr val="FFC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3" name="Google Shape;113;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5" name="Google Shape;11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6" name="Google Shape;11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8" name="Google Shape;188;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9" name="Google Shape;189;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0" name="Google Shape;19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1" name="Google Shape;19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5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75.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64.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62.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7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3.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6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70.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76.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68.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74.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69.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67.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72.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6.xml"/><Relationship Id="rId6" Type="http://schemas.openxmlformats.org/officeDocument/2006/relationships/slide" Target="/ppt/slides/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slide" Target="/ppt/slides/slide44.xml"/><Relationship Id="rId4" Type="http://schemas.openxmlformats.org/officeDocument/2006/relationships/slide" Target="/ppt/slides/slide52.xml"/><Relationship Id="rId5" Type="http://schemas.openxmlformats.org/officeDocument/2006/relationships/slide" Target="/ppt/slides/slide53.xml"/><Relationship Id="rId6" Type="http://schemas.openxmlformats.org/officeDocument/2006/relationships/slide" Target="/ppt/slides/slide5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2.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9.png"/><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6.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4.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5.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0.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idx="1" type="subTitle"/>
          </p:nvPr>
        </p:nvSpPr>
        <p:spPr>
          <a:xfrm>
            <a:off x="1447800" y="2362200"/>
            <a:ext cx="9141619" cy="1066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C00000"/>
              </a:buClr>
              <a:buSzPts val="2800"/>
              <a:buNone/>
            </a:pPr>
            <a:r>
              <a:rPr b="1" lang="en-US" sz="2800">
                <a:solidFill>
                  <a:srgbClr val="C00000"/>
                </a:solidFill>
                <a:latin typeface="Times New Roman"/>
                <a:ea typeface="Times New Roman"/>
                <a:cs typeface="Times New Roman"/>
                <a:sym typeface="Times New Roman"/>
              </a:rPr>
              <a:t>Computer Science and Engineering</a:t>
            </a:r>
            <a:endParaRPr/>
          </a:p>
          <a:p>
            <a:pPr indent="0" lvl="0" marL="0" rtl="0" algn="ctr">
              <a:spcBef>
                <a:spcPts val="560"/>
              </a:spcBef>
              <a:spcAft>
                <a:spcPts val="0"/>
              </a:spcAft>
              <a:buClr>
                <a:srgbClr val="C00000"/>
              </a:buClr>
              <a:buSzPts val="2800"/>
              <a:buNone/>
            </a:pPr>
            <a:r>
              <a:rPr b="1" lang="en-US" sz="2800">
                <a:solidFill>
                  <a:srgbClr val="C00000"/>
                </a:solidFill>
                <a:latin typeface="Times New Roman"/>
                <a:ea typeface="Times New Roman"/>
                <a:cs typeface="Times New Roman"/>
                <a:sym typeface="Times New Roman"/>
              </a:rPr>
              <a:t>TY BTech Trimester-VII</a:t>
            </a:r>
            <a:endParaRPr b="1" sz="2800">
              <a:solidFill>
                <a:srgbClr val="C00000"/>
              </a:solidFill>
              <a:latin typeface="Times New Roman"/>
              <a:ea typeface="Times New Roman"/>
              <a:cs typeface="Times New Roman"/>
              <a:sym typeface="Times New Roman"/>
            </a:endParaRPr>
          </a:p>
        </p:txBody>
      </p:sp>
      <p:pic>
        <p:nvPicPr>
          <p:cNvPr id="267" name="Google Shape;267;p38"/>
          <p:cNvPicPr preferRelativeResize="0"/>
          <p:nvPr/>
        </p:nvPicPr>
        <p:blipFill rotWithShape="1">
          <a:blip r:embed="rId3">
            <a:alphaModFix/>
          </a:blip>
          <a:srcRect b="0" l="0" r="0" t="0"/>
          <a:stretch/>
        </p:blipFill>
        <p:spPr>
          <a:xfrm>
            <a:off x="196608" y="287423"/>
            <a:ext cx="1269267" cy="1313255"/>
          </a:xfrm>
          <a:prstGeom prst="rect">
            <a:avLst/>
          </a:prstGeom>
          <a:noFill/>
          <a:ln>
            <a:noFill/>
          </a:ln>
        </p:spPr>
      </p:pic>
      <p:sp>
        <p:nvSpPr>
          <p:cNvPr id="268" name="Google Shape;268;p38"/>
          <p:cNvSpPr txBox="1"/>
          <p:nvPr/>
        </p:nvSpPr>
        <p:spPr>
          <a:xfrm>
            <a:off x="1844021" y="4572000"/>
            <a:ext cx="7772400" cy="175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F0"/>
              </a:buClr>
              <a:buSzPts val="1600"/>
              <a:buFont typeface="Arial"/>
              <a:buNone/>
            </a:pPr>
            <a:r>
              <a:rPr b="1" i="0" lang="en-US" sz="1600" u="none" cap="none" strike="noStrike">
                <a:solidFill>
                  <a:srgbClr val="00B0F0"/>
                </a:solidFill>
                <a:latin typeface="Calibri"/>
                <a:ea typeface="Calibri"/>
                <a:cs typeface="Calibri"/>
                <a:sym typeface="Calibri"/>
              </a:rPr>
              <a:t>Disclaimer: </a:t>
            </a:r>
            <a:endParaRPr/>
          </a:p>
          <a:p>
            <a:pPr indent="-342900" lvl="0" marL="342900" marR="0" rtl="0" algn="l">
              <a:spcBef>
                <a:spcPts val="320"/>
              </a:spcBef>
              <a:spcAft>
                <a:spcPts val="0"/>
              </a:spcAft>
              <a:buClr>
                <a:srgbClr val="00B0F0"/>
              </a:buClr>
              <a:buSzPts val="1600"/>
              <a:buFont typeface="Noto Sans Symbols"/>
              <a:buAutoNum type="alphaLcPeriod"/>
            </a:pPr>
            <a:r>
              <a:rPr b="0" i="0" lang="en-US" sz="1600" u="none" cap="none" strike="noStrike">
                <a:solidFill>
                  <a:srgbClr val="00B0F0"/>
                </a:solidFill>
                <a:latin typeface="Calibri"/>
                <a:ea typeface="Calibri"/>
                <a:cs typeface="Calibri"/>
                <a:sym typeface="Calibri"/>
              </a:rPr>
              <a:t>Information included in these slides came from multiple sources. We have tried our best to cite the sources.  Please refer to the </a:t>
            </a:r>
            <a:r>
              <a:rPr b="0" i="0" lang="en-US" sz="1600" u="sng" cap="none" strike="noStrike">
                <a:solidFill>
                  <a:srgbClr val="00B0F0"/>
                </a:solidFill>
                <a:latin typeface="Calibri"/>
                <a:ea typeface="Calibri"/>
                <a:cs typeface="Calibri"/>
                <a:sym typeface="Calibri"/>
              </a:rPr>
              <a:t>references </a:t>
            </a:r>
            <a:r>
              <a:rPr b="0" i="0" lang="en-US" sz="1600" u="none" cap="none" strike="noStrike">
                <a:solidFill>
                  <a:srgbClr val="00B0F0"/>
                </a:solidFill>
                <a:latin typeface="Calibri"/>
                <a:ea typeface="Calibri"/>
                <a:cs typeface="Calibri"/>
                <a:sym typeface="Calibri"/>
              </a:rPr>
              <a:t>to learn about the sources, when applicable.</a:t>
            </a:r>
            <a:endParaRPr/>
          </a:p>
          <a:p>
            <a:pPr indent="-342900" lvl="0" marL="342900" marR="0" rtl="0" algn="l">
              <a:spcBef>
                <a:spcPts val="320"/>
              </a:spcBef>
              <a:spcAft>
                <a:spcPts val="0"/>
              </a:spcAft>
              <a:buClr>
                <a:srgbClr val="00B0F0"/>
              </a:buClr>
              <a:buSzPts val="1600"/>
              <a:buFont typeface="Noto Sans Symbols"/>
              <a:buAutoNum type="alphaLcPeriod"/>
            </a:pPr>
            <a:r>
              <a:rPr b="0" i="0" lang="en-US" sz="1600" u="none" cap="none" strike="noStrike">
                <a:solidFill>
                  <a:srgbClr val="00B0F0"/>
                </a:solidFill>
                <a:latin typeface="Calibri"/>
                <a:ea typeface="Calibri"/>
                <a:cs typeface="Calibri"/>
                <a:sym typeface="Calibri"/>
              </a:rPr>
              <a:t>The slides should be used only for preparing notes, academic purposes (e.g. in teaching a class), and should not be used for commercial purposes.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Internet Protocol: IPv4</a:t>
            </a:r>
            <a:endParaRPr/>
          </a:p>
        </p:txBody>
      </p:sp>
      <p:sp>
        <p:nvSpPr>
          <p:cNvPr id="356" name="Google Shape;356;p47"/>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357" name="Google Shape;357;p47"/>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358" name="Google Shape;358;p47"/>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9" name="Google Shape;359;p47"/>
          <p:cNvPicPr preferRelativeResize="0"/>
          <p:nvPr/>
        </p:nvPicPr>
        <p:blipFill rotWithShape="1">
          <a:blip r:embed="rId3">
            <a:alphaModFix/>
          </a:blip>
          <a:srcRect b="0" l="0" r="0" t="0"/>
          <a:stretch/>
        </p:blipFill>
        <p:spPr>
          <a:xfrm>
            <a:off x="1752600" y="1583993"/>
            <a:ext cx="8686800" cy="513748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37"/>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1328" name="Google Shape;1328;p137"/>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9" name="Google Shape;1329;p137"/>
          <p:cNvSpPr txBox="1"/>
          <p:nvPr>
            <p:ph type="title"/>
          </p:nvPr>
        </p:nvSpPr>
        <p:spPr>
          <a:xfrm>
            <a:off x="1447800" y="152400"/>
            <a:ext cx="10515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US"/>
              <a:t> </a:t>
            </a:r>
            <a:r>
              <a:rPr lang="en-US">
                <a:solidFill>
                  <a:srgbClr val="CC0099"/>
                </a:solidFill>
              </a:rPr>
              <a:t>Open Shortest Path First(OSPF)</a:t>
            </a:r>
            <a:endParaRPr/>
          </a:p>
        </p:txBody>
      </p:sp>
      <p:sp>
        <p:nvSpPr>
          <p:cNvPr id="1330" name="Google Shape;1330;p137"/>
          <p:cNvSpPr txBox="1"/>
          <p:nvPr>
            <p:ph idx="1" type="body"/>
          </p:nvPr>
        </p:nvSpPr>
        <p:spPr>
          <a:xfrm>
            <a:off x="914400" y="1752600"/>
            <a:ext cx="10363200" cy="4343400"/>
          </a:xfrm>
          <a:prstGeom prst="rect">
            <a:avLst/>
          </a:prstGeom>
          <a:noFill/>
          <a:ln cap="flat" cmpd="sng" w="19050">
            <a:solidFill>
              <a:srgbClr val="CC0099"/>
            </a:solidFill>
            <a:prstDash val="solid"/>
            <a:round/>
            <a:headEnd len="sm" w="sm" type="none"/>
            <a:tailEnd len="sm" w="sm" type="none"/>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Provides for authentication of routing messages.</a:t>
            </a:r>
            <a:endParaRPr/>
          </a:p>
          <a:p>
            <a:pPr indent="-285750" lvl="1" marL="742950" rtl="0" algn="l">
              <a:lnSpc>
                <a:spcPct val="90000"/>
              </a:lnSpc>
              <a:spcBef>
                <a:spcPts val="560"/>
              </a:spcBef>
              <a:spcAft>
                <a:spcPts val="0"/>
              </a:spcAft>
              <a:buClr>
                <a:schemeClr val="dk1"/>
              </a:buClr>
              <a:buSzPts val="2800"/>
              <a:buChar char="–"/>
            </a:pPr>
            <a:r>
              <a:rPr lang="en-US"/>
              <a:t>8-byte password designed to avoid misconfiguration.</a:t>
            </a:r>
            <a:endParaRPr/>
          </a:p>
          <a:p>
            <a:pPr indent="-342900" lvl="0" marL="342900" rtl="0" algn="l">
              <a:lnSpc>
                <a:spcPct val="90000"/>
              </a:lnSpc>
              <a:spcBef>
                <a:spcPts val="640"/>
              </a:spcBef>
              <a:spcAft>
                <a:spcPts val="0"/>
              </a:spcAft>
              <a:buClr>
                <a:schemeClr val="dk1"/>
              </a:buClr>
              <a:buSzPts val="3200"/>
              <a:buChar char="•"/>
            </a:pPr>
            <a:r>
              <a:rPr lang="en-US"/>
              <a:t>Provides additional hierarchy</a:t>
            </a:r>
            <a:endParaRPr/>
          </a:p>
          <a:p>
            <a:pPr indent="-285750" lvl="1" marL="742950" rtl="0" algn="l">
              <a:lnSpc>
                <a:spcPct val="90000"/>
              </a:lnSpc>
              <a:spcBef>
                <a:spcPts val="560"/>
              </a:spcBef>
              <a:spcAft>
                <a:spcPts val="0"/>
              </a:spcAft>
              <a:buClr>
                <a:schemeClr val="dk1"/>
              </a:buClr>
              <a:buSzPts val="2800"/>
              <a:buChar char="–"/>
            </a:pPr>
            <a:r>
              <a:rPr lang="en-US"/>
              <a:t>Domains are partitioned into </a:t>
            </a:r>
            <a:r>
              <a:rPr lang="en-US">
                <a:solidFill>
                  <a:srgbClr val="CC0099"/>
                </a:solidFill>
                <a:latin typeface="Comic Sans MS"/>
                <a:ea typeface="Comic Sans MS"/>
                <a:cs typeface="Comic Sans MS"/>
                <a:sym typeface="Comic Sans MS"/>
              </a:rPr>
              <a:t>areas.</a:t>
            </a:r>
            <a:endParaRPr/>
          </a:p>
          <a:p>
            <a:pPr indent="-285750" lvl="1" marL="742950" rtl="0" algn="l">
              <a:lnSpc>
                <a:spcPct val="90000"/>
              </a:lnSpc>
              <a:spcBef>
                <a:spcPts val="560"/>
              </a:spcBef>
              <a:spcAft>
                <a:spcPts val="0"/>
              </a:spcAft>
              <a:buClr>
                <a:schemeClr val="dk1"/>
              </a:buClr>
              <a:buSzPts val="2800"/>
              <a:buChar char="–"/>
            </a:pPr>
            <a:r>
              <a:rPr lang="en-US"/>
              <a:t>This reduces the amount of information transmitted in packet.</a:t>
            </a:r>
            <a:endParaRPr/>
          </a:p>
          <a:p>
            <a:pPr indent="-342900" lvl="0" marL="342900" rtl="0" algn="l">
              <a:lnSpc>
                <a:spcPct val="90000"/>
              </a:lnSpc>
              <a:spcBef>
                <a:spcPts val="640"/>
              </a:spcBef>
              <a:spcAft>
                <a:spcPts val="0"/>
              </a:spcAft>
              <a:buClr>
                <a:schemeClr val="dk1"/>
              </a:buClr>
              <a:buSzPts val="3200"/>
              <a:buChar char="•"/>
            </a:pPr>
            <a:r>
              <a:rPr lang="en-US"/>
              <a:t>Provides load-balancing via multiple routes.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38"/>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1336" name="Google Shape;1336;p138"/>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7" name="Google Shape;1337;p138"/>
          <p:cNvSpPr txBox="1"/>
          <p:nvPr>
            <p:ph type="title"/>
          </p:nvPr>
        </p:nvSpPr>
        <p:spPr>
          <a:xfrm>
            <a:off x="914400" y="304800"/>
            <a:ext cx="10160000" cy="1371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 </a:t>
            </a:r>
            <a:r>
              <a:rPr lang="en-US">
                <a:solidFill>
                  <a:srgbClr val="CC0099"/>
                </a:solidFill>
              </a:rPr>
              <a:t>Open Shortest Path First</a:t>
            </a:r>
            <a:br>
              <a:rPr lang="en-US">
                <a:solidFill>
                  <a:srgbClr val="CC0099"/>
                </a:solidFill>
              </a:rPr>
            </a:br>
            <a:r>
              <a:rPr lang="en-US">
                <a:solidFill>
                  <a:srgbClr val="CC0099"/>
                </a:solidFill>
              </a:rPr>
              <a:t>(OSPF)</a:t>
            </a:r>
            <a:endParaRPr/>
          </a:p>
        </p:txBody>
      </p:sp>
      <p:sp>
        <p:nvSpPr>
          <p:cNvPr id="1338" name="Google Shape;1338;p138"/>
          <p:cNvSpPr txBox="1"/>
          <p:nvPr>
            <p:ph idx="1" type="body"/>
          </p:nvPr>
        </p:nvSpPr>
        <p:spPr>
          <a:xfrm>
            <a:off x="990600" y="2286000"/>
            <a:ext cx="10363200" cy="4343400"/>
          </a:xfrm>
          <a:prstGeom prst="rect">
            <a:avLst/>
          </a:prstGeom>
          <a:noFill/>
          <a:ln cap="flat" cmpd="sng" w="19050">
            <a:solidFill>
              <a:srgbClr val="CC0099"/>
            </a:solidFill>
            <a:prstDash val="solid"/>
            <a:round/>
            <a:headEnd len="sm" w="sm" type="none"/>
            <a:tailEnd len="sm" w="sm" type="none"/>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OSPF runs </a:t>
            </a:r>
            <a:r>
              <a:rPr i="1" lang="en-US" sz="2800"/>
              <a:t>on top of</a:t>
            </a:r>
            <a:r>
              <a:rPr lang="en-US" sz="2800"/>
              <a:t> IP, i.e., an OSPF packet is transmitted with IP data packet header.</a:t>
            </a:r>
            <a:endParaRPr/>
          </a:p>
          <a:p>
            <a:pPr indent="-342900" lvl="0" marL="342900" rtl="0" algn="l">
              <a:spcBef>
                <a:spcPts val="560"/>
              </a:spcBef>
              <a:spcAft>
                <a:spcPts val="0"/>
              </a:spcAft>
              <a:buClr>
                <a:schemeClr val="dk1"/>
              </a:buClr>
              <a:buSzPts val="2800"/>
              <a:buChar char="•"/>
            </a:pPr>
            <a:r>
              <a:rPr lang="en-US" sz="2800"/>
              <a:t>Uses Level 1 and Level 2 routers</a:t>
            </a:r>
            <a:endParaRPr/>
          </a:p>
          <a:p>
            <a:pPr indent="-342900" lvl="0" marL="342900" rtl="0" algn="l">
              <a:spcBef>
                <a:spcPts val="560"/>
              </a:spcBef>
              <a:spcAft>
                <a:spcPts val="0"/>
              </a:spcAft>
              <a:buClr>
                <a:schemeClr val="dk1"/>
              </a:buClr>
              <a:buSzPts val="2800"/>
              <a:buChar char="•"/>
            </a:pPr>
            <a:r>
              <a:rPr lang="en-US" sz="2800"/>
              <a:t>Has: backbone routers, area border routers, and AS boundary routers</a:t>
            </a:r>
            <a:endParaRPr sz="28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39"/>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latin typeface="Arial"/>
                <a:ea typeface="Arial"/>
                <a:cs typeface="Arial"/>
                <a:sym typeface="Arial"/>
              </a:rPr>
              <a:t>OSPF—An Interior Gateway </a:t>
            </a:r>
            <a:br>
              <a:rPr lang="en-US" sz="3600">
                <a:latin typeface="Arial"/>
                <a:ea typeface="Arial"/>
                <a:cs typeface="Arial"/>
                <a:sym typeface="Arial"/>
              </a:rPr>
            </a:br>
            <a:r>
              <a:rPr lang="en-US" sz="3600">
                <a:latin typeface="Arial"/>
                <a:ea typeface="Arial"/>
                <a:cs typeface="Arial"/>
                <a:sym typeface="Arial"/>
              </a:rPr>
              <a:t>Routing Protocol (1)</a:t>
            </a:r>
            <a:endParaRPr/>
          </a:p>
        </p:txBody>
      </p:sp>
      <p:sp>
        <p:nvSpPr>
          <p:cNvPr id="1344" name="Google Shape;1344;p139"/>
          <p:cNvSpPr txBox="1"/>
          <p:nvPr>
            <p:ph idx="1" type="body"/>
          </p:nvPr>
        </p:nvSpPr>
        <p:spPr>
          <a:xfrm>
            <a:off x="383117" y="5715000"/>
            <a:ext cx="11808883" cy="8382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Arial"/>
              <a:buNone/>
            </a:pPr>
            <a:r>
              <a:rPr lang="en-US">
                <a:latin typeface="Arial"/>
                <a:ea typeface="Arial"/>
                <a:cs typeface="Arial"/>
                <a:sym typeface="Arial"/>
              </a:rPr>
              <a:t>An autonomous system</a:t>
            </a:r>
            <a:endParaRPr/>
          </a:p>
        </p:txBody>
      </p:sp>
      <p:pic>
        <p:nvPicPr>
          <p:cNvPr id="1345" name="Google Shape;1345;p139"/>
          <p:cNvPicPr preferRelativeResize="0"/>
          <p:nvPr/>
        </p:nvPicPr>
        <p:blipFill rotWithShape="1">
          <a:blip r:embed="rId3">
            <a:alphaModFix/>
          </a:blip>
          <a:srcRect b="0" l="0" r="0" t="0"/>
          <a:stretch/>
        </p:blipFill>
        <p:spPr>
          <a:xfrm>
            <a:off x="736601" y="2203450"/>
            <a:ext cx="10742084" cy="245903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40"/>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latin typeface="Arial"/>
                <a:ea typeface="Arial"/>
                <a:cs typeface="Arial"/>
                <a:sym typeface="Arial"/>
              </a:rPr>
              <a:t>OSPF—An Interior Gateway </a:t>
            </a:r>
            <a:br>
              <a:rPr lang="en-US" sz="3600">
                <a:latin typeface="Arial"/>
                <a:ea typeface="Arial"/>
                <a:cs typeface="Arial"/>
                <a:sym typeface="Arial"/>
              </a:rPr>
            </a:br>
            <a:r>
              <a:rPr lang="en-US" sz="3600">
                <a:latin typeface="Arial"/>
                <a:ea typeface="Arial"/>
                <a:cs typeface="Arial"/>
                <a:sym typeface="Arial"/>
              </a:rPr>
              <a:t>Routing Protocol (2)</a:t>
            </a:r>
            <a:endParaRPr/>
          </a:p>
        </p:txBody>
      </p:sp>
      <p:sp>
        <p:nvSpPr>
          <p:cNvPr id="1351" name="Google Shape;1351;p140"/>
          <p:cNvSpPr txBox="1"/>
          <p:nvPr>
            <p:ph idx="1" type="body"/>
          </p:nvPr>
        </p:nvSpPr>
        <p:spPr>
          <a:xfrm>
            <a:off x="383117" y="5715000"/>
            <a:ext cx="11808883" cy="8382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Arial"/>
              <a:buNone/>
            </a:pPr>
            <a:r>
              <a:rPr lang="en-US">
                <a:latin typeface="Arial"/>
                <a:ea typeface="Arial"/>
                <a:cs typeface="Arial"/>
                <a:sym typeface="Arial"/>
              </a:rPr>
              <a:t>A graph representation of the previous slide.</a:t>
            </a:r>
            <a:endParaRPr/>
          </a:p>
        </p:txBody>
      </p:sp>
      <p:pic>
        <p:nvPicPr>
          <p:cNvPr id="1352" name="Google Shape;1352;p140"/>
          <p:cNvPicPr preferRelativeResize="0"/>
          <p:nvPr/>
        </p:nvPicPr>
        <p:blipFill rotWithShape="1">
          <a:blip r:embed="rId3">
            <a:alphaModFix/>
          </a:blip>
          <a:srcRect b="0" l="0" r="0" t="0"/>
          <a:stretch/>
        </p:blipFill>
        <p:spPr>
          <a:xfrm>
            <a:off x="840317" y="2068514"/>
            <a:ext cx="10488083" cy="27590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41"/>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latin typeface="Arial"/>
                <a:ea typeface="Arial"/>
                <a:cs typeface="Arial"/>
                <a:sym typeface="Arial"/>
              </a:rPr>
              <a:t>OSPF—An Interior Gateway </a:t>
            </a:r>
            <a:br>
              <a:rPr lang="en-US" sz="3600">
                <a:latin typeface="Arial"/>
                <a:ea typeface="Arial"/>
                <a:cs typeface="Arial"/>
                <a:sym typeface="Arial"/>
              </a:rPr>
            </a:br>
            <a:r>
              <a:rPr lang="en-US" sz="3600">
                <a:latin typeface="Arial"/>
                <a:ea typeface="Arial"/>
                <a:cs typeface="Arial"/>
                <a:sym typeface="Arial"/>
              </a:rPr>
              <a:t>Routing Protocol (3)</a:t>
            </a:r>
            <a:endParaRPr/>
          </a:p>
        </p:txBody>
      </p:sp>
      <p:sp>
        <p:nvSpPr>
          <p:cNvPr id="1358" name="Google Shape;1358;p141"/>
          <p:cNvSpPr txBox="1"/>
          <p:nvPr>
            <p:ph idx="1" type="body"/>
          </p:nvPr>
        </p:nvSpPr>
        <p:spPr>
          <a:xfrm>
            <a:off x="383117" y="5715000"/>
            <a:ext cx="11808883" cy="8382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Arial"/>
              <a:buNone/>
            </a:pPr>
            <a:r>
              <a:rPr lang="en-US">
                <a:latin typeface="Arial"/>
                <a:ea typeface="Arial"/>
                <a:cs typeface="Arial"/>
                <a:sym typeface="Arial"/>
              </a:rPr>
              <a:t>The relation between ASes, backbones, and areas in OSPF.</a:t>
            </a:r>
            <a:endParaRPr/>
          </a:p>
        </p:txBody>
      </p:sp>
      <p:pic>
        <p:nvPicPr>
          <p:cNvPr id="1359" name="Google Shape;1359;p141"/>
          <p:cNvPicPr preferRelativeResize="0"/>
          <p:nvPr/>
        </p:nvPicPr>
        <p:blipFill rotWithShape="1">
          <a:blip r:embed="rId3">
            <a:alphaModFix/>
          </a:blip>
          <a:srcRect b="0" l="0" r="0" t="0"/>
          <a:stretch/>
        </p:blipFill>
        <p:spPr>
          <a:xfrm>
            <a:off x="918634" y="1852614"/>
            <a:ext cx="9994900" cy="31527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4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1365" name="Google Shape;1365;p14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6" name="Google Shape;1366;p142"/>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CC0099"/>
              </a:buClr>
              <a:buSzPts val="4000"/>
              <a:buFont typeface="Calibri"/>
              <a:buNone/>
            </a:pPr>
            <a:r>
              <a:rPr lang="en-US">
                <a:solidFill>
                  <a:srgbClr val="CC0099"/>
                </a:solidFill>
              </a:rPr>
              <a:t>OSPF Terminology</a:t>
            </a:r>
            <a:endParaRPr/>
          </a:p>
        </p:txBody>
      </p:sp>
      <p:sp>
        <p:nvSpPr>
          <p:cNvPr id="1367" name="Google Shape;1367;p142"/>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accent2"/>
              </a:buClr>
              <a:buSzPts val="3200"/>
              <a:buFont typeface="Calibri"/>
              <a:buNone/>
            </a:pPr>
            <a:r>
              <a:rPr lang="en-US">
                <a:solidFill>
                  <a:schemeClr val="accent2"/>
                </a:solidFill>
              </a:rPr>
              <a:t>Internal router</a:t>
            </a:r>
            <a:r>
              <a:rPr lang="en-US"/>
              <a:t> :: a level 1 router.</a:t>
            </a:r>
            <a:endParaRPr/>
          </a:p>
          <a:p>
            <a:pPr indent="-342900" lvl="0" marL="342900" rtl="0" algn="l">
              <a:spcBef>
                <a:spcPts val="640"/>
              </a:spcBef>
              <a:spcAft>
                <a:spcPts val="0"/>
              </a:spcAft>
              <a:buClr>
                <a:schemeClr val="accent2"/>
              </a:buClr>
              <a:buSzPts val="3200"/>
              <a:buFont typeface="Calibri"/>
              <a:buNone/>
            </a:pPr>
            <a:r>
              <a:rPr lang="en-US">
                <a:solidFill>
                  <a:schemeClr val="accent2"/>
                </a:solidFill>
              </a:rPr>
              <a:t>Backbone router</a:t>
            </a:r>
            <a:r>
              <a:rPr lang="en-US"/>
              <a:t> :: a level 2 router.</a:t>
            </a:r>
            <a:endParaRPr/>
          </a:p>
          <a:p>
            <a:pPr indent="-342900" lvl="0" marL="342900" rtl="0" algn="l">
              <a:spcBef>
                <a:spcPts val="640"/>
              </a:spcBef>
              <a:spcAft>
                <a:spcPts val="0"/>
              </a:spcAft>
              <a:buClr>
                <a:schemeClr val="accent2"/>
              </a:buClr>
              <a:buSzPts val="3200"/>
              <a:buFont typeface="Calibri"/>
              <a:buNone/>
            </a:pPr>
            <a:r>
              <a:rPr lang="en-US">
                <a:solidFill>
                  <a:schemeClr val="accent2"/>
                </a:solidFill>
              </a:rPr>
              <a:t>Area border router (ABR)</a:t>
            </a:r>
            <a:r>
              <a:rPr lang="en-US"/>
              <a:t> :: a </a:t>
            </a:r>
            <a:r>
              <a:rPr lang="en-US">
                <a:solidFill>
                  <a:srgbClr val="990000"/>
                </a:solidFill>
              </a:rPr>
              <a:t>backbone</a:t>
            </a:r>
            <a:r>
              <a:rPr lang="en-US"/>
              <a:t> router that attaches to more than one area.</a:t>
            </a:r>
            <a:endParaRPr/>
          </a:p>
          <a:p>
            <a:pPr indent="-342900" lvl="0" marL="342900" rtl="0" algn="l">
              <a:spcBef>
                <a:spcPts val="640"/>
              </a:spcBef>
              <a:spcAft>
                <a:spcPts val="0"/>
              </a:spcAft>
              <a:buClr>
                <a:schemeClr val="accent2"/>
              </a:buClr>
              <a:buSzPts val="3200"/>
              <a:buFont typeface="Calibri"/>
              <a:buNone/>
            </a:pPr>
            <a:r>
              <a:rPr lang="en-US">
                <a:solidFill>
                  <a:schemeClr val="accent2"/>
                </a:solidFill>
              </a:rPr>
              <a:t>AS border router</a:t>
            </a:r>
            <a:r>
              <a:rPr lang="en-US"/>
              <a:t> :: (an interdomain router), namely, a router that attaches to routers from other ASs across AS boundaries.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4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latin typeface="Arial"/>
                <a:ea typeface="Arial"/>
                <a:cs typeface="Arial"/>
                <a:sym typeface="Arial"/>
              </a:rPr>
              <a:t>OSPF—An Interior Gateway </a:t>
            </a:r>
            <a:br>
              <a:rPr lang="en-US" sz="3600">
                <a:latin typeface="Arial"/>
                <a:ea typeface="Arial"/>
                <a:cs typeface="Arial"/>
                <a:sym typeface="Arial"/>
              </a:rPr>
            </a:br>
            <a:r>
              <a:rPr lang="en-US" sz="3600">
                <a:latin typeface="Arial"/>
                <a:ea typeface="Arial"/>
                <a:cs typeface="Arial"/>
                <a:sym typeface="Arial"/>
              </a:rPr>
              <a:t>Routing Protocol (4)</a:t>
            </a:r>
            <a:endParaRPr/>
          </a:p>
        </p:txBody>
      </p:sp>
      <p:sp>
        <p:nvSpPr>
          <p:cNvPr id="1373" name="Google Shape;1373;p143"/>
          <p:cNvSpPr txBox="1"/>
          <p:nvPr>
            <p:ph idx="1" type="body"/>
          </p:nvPr>
        </p:nvSpPr>
        <p:spPr>
          <a:xfrm>
            <a:off x="383117" y="5715000"/>
            <a:ext cx="11808883" cy="8382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Arial"/>
              <a:buNone/>
            </a:pPr>
            <a:r>
              <a:rPr lang="en-US">
                <a:latin typeface="Arial"/>
                <a:ea typeface="Arial"/>
                <a:cs typeface="Arial"/>
                <a:sym typeface="Arial"/>
              </a:rPr>
              <a:t>The five types of OSPF messages</a:t>
            </a:r>
            <a:endParaRPr/>
          </a:p>
        </p:txBody>
      </p:sp>
      <p:pic>
        <p:nvPicPr>
          <p:cNvPr id="1374" name="Google Shape;1374;p143"/>
          <p:cNvPicPr preferRelativeResize="0"/>
          <p:nvPr/>
        </p:nvPicPr>
        <p:blipFill rotWithShape="1">
          <a:blip r:embed="rId3">
            <a:alphaModFix/>
          </a:blip>
          <a:srcRect b="0" l="0" r="0" t="0"/>
          <a:stretch/>
        </p:blipFill>
        <p:spPr>
          <a:xfrm>
            <a:off x="533400" y="2143125"/>
            <a:ext cx="11125200" cy="25717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4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1380" name="Google Shape;1380;p14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1" name="Google Shape;1381;p144"/>
          <p:cNvSpPr txBox="1"/>
          <p:nvPr>
            <p:ph type="title"/>
          </p:nvPr>
        </p:nvSpPr>
        <p:spPr>
          <a:xfrm>
            <a:off x="2133600" y="152400"/>
            <a:ext cx="84328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CC0099"/>
              </a:buClr>
              <a:buSzPts val="3600"/>
              <a:buFont typeface="Calibri"/>
              <a:buNone/>
            </a:pPr>
            <a:r>
              <a:rPr lang="en-US" sz="3600">
                <a:solidFill>
                  <a:srgbClr val="CC0099"/>
                </a:solidFill>
              </a:rPr>
              <a:t>OSPF</a:t>
            </a:r>
            <a:endParaRPr/>
          </a:p>
        </p:txBody>
      </p:sp>
      <p:sp>
        <p:nvSpPr>
          <p:cNvPr id="1382" name="Google Shape;1382;p144"/>
          <p:cNvSpPr txBox="1"/>
          <p:nvPr>
            <p:ph idx="1" type="body"/>
          </p:nvPr>
        </p:nvSpPr>
        <p:spPr>
          <a:xfrm>
            <a:off x="1524000" y="5943600"/>
            <a:ext cx="8940800" cy="685800"/>
          </a:xfrm>
          <a:prstGeom prst="rect">
            <a:avLst/>
          </a:prstGeom>
          <a:noFill/>
          <a:ln>
            <a:noFill/>
          </a:ln>
        </p:spPr>
        <p:txBody>
          <a:bodyPr anchorCtr="0" anchor="t" bIns="45700" lIns="91425" spcFirstLastPara="1" rIns="91425" wrap="square" tIns="45700">
            <a:noAutofit/>
          </a:bodyPr>
          <a:lstStyle/>
          <a:p>
            <a:pPr indent="-342900" lvl="0" marL="342900" rtl="0" algn="ctr">
              <a:lnSpc>
                <a:spcPct val="90000"/>
              </a:lnSpc>
              <a:spcBef>
                <a:spcPts val="0"/>
              </a:spcBef>
              <a:spcAft>
                <a:spcPts val="0"/>
              </a:spcAft>
              <a:buClr>
                <a:schemeClr val="dk1"/>
              </a:buClr>
              <a:buSzPts val="2400"/>
              <a:buFont typeface="Calibri"/>
              <a:buNone/>
            </a:pPr>
            <a:r>
              <a:rPr lang="en-US" sz="2400"/>
              <a:t>The relation between ASes, backbones, and areas in OSPF.</a:t>
            </a:r>
            <a:endParaRPr/>
          </a:p>
        </p:txBody>
      </p:sp>
      <p:pic>
        <p:nvPicPr>
          <p:cNvPr descr="5-65" id="1383" name="Google Shape;1383;p144"/>
          <p:cNvPicPr preferRelativeResize="0"/>
          <p:nvPr/>
        </p:nvPicPr>
        <p:blipFill rotWithShape="1">
          <a:blip r:embed="rId3">
            <a:alphaModFix/>
          </a:blip>
          <a:srcRect b="0" l="0" r="0" t="0"/>
          <a:stretch/>
        </p:blipFill>
        <p:spPr>
          <a:xfrm>
            <a:off x="2819400" y="1295400"/>
            <a:ext cx="6601884" cy="47148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45"/>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1389" name="Google Shape;1389;p145"/>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0" name="Google Shape;1390;p145"/>
          <p:cNvSpPr txBox="1"/>
          <p:nvPr>
            <p:ph type="title"/>
          </p:nvPr>
        </p:nvSpPr>
        <p:spPr>
          <a:xfrm>
            <a:off x="829734" y="304800"/>
            <a:ext cx="10536767"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9900"/>
              </a:buClr>
              <a:buSzPts val="4000"/>
              <a:buFont typeface="Times New Roman"/>
              <a:buNone/>
            </a:pPr>
            <a:r>
              <a:rPr lang="en-US">
                <a:solidFill>
                  <a:srgbClr val="FF9900"/>
                </a:solidFill>
                <a:latin typeface="Times New Roman"/>
                <a:ea typeface="Times New Roman"/>
                <a:cs typeface="Times New Roman"/>
                <a:sym typeface="Times New Roman"/>
              </a:rPr>
              <a:t>Border Gateway Protocol (BGP)</a:t>
            </a:r>
            <a:endParaRPr/>
          </a:p>
        </p:txBody>
      </p:sp>
      <p:sp>
        <p:nvSpPr>
          <p:cNvPr id="1391" name="Google Shape;1391;p145"/>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latin typeface="Times New Roman"/>
                <a:ea typeface="Times New Roman"/>
                <a:cs typeface="Times New Roman"/>
                <a:sym typeface="Times New Roman"/>
              </a:rPr>
              <a:t>The replacement for EGP is BGP. Current version is BGP-4.</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BGP assumes the Internet is an arbitrary interconnected set of AS’s.</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In </a:t>
            </a:r>
            <a:r>
              <a:rPr i="1" lang="en-US" sz="2800">
                <a:solidFill>
                  <a:srgbClr val="FF9900"/>
                </a:solidFill>
                <a:latin typeface="Times New Roman"/>
                <a:ea typeface="Times New Roman"/>
                <a:cs typeface="Times New Roman"/>
                <a:sym typeface="Times New Roman"/>
              </a:rPr>
              <a:t>interdomain</a:t>
            </a:r>
            <a:r>
              <a:rPr lang="en-US" sz="2800">
                <a:latin typeface="Times New Roman"/>
                <a:ea typeface="Times New Roman"/>
                <a:cs typeface="Times New Roman"/>
                <a:sym typeface="Times New Roman"/>
              </a:rPr>
              <a:t> </a:t>
            </a:r>
            <a:r>
              <a:rPr lang="en-US" sz="2800">
                <a:solidFill>
                  <a:srgbClr val="FF9900"/>
                </a:solidFill>
                <a:latin typeface="Times New Roman"/>
                <a:ea typeface="Times New Roman"/>
                <a:cs typeface="Times New Roman"/>
                <a:sym typeface="Times New Roman"/>
              </a:rPr>
              <a:t>routing</a:t>
            </a:r>
            <a:r>
              <a:rPr lang="en-US" sz="2800">
                <a:latin typeface="Times New Roman"/>
                <a:ea typeface="Times New Roman"/>
                <a:cs typeface="Times New Roman"/>
                <a:sym typeface="Times New Roman"/>
              </a:rPr>
              <a:t> the goal is to find ANY path to the intended destination that is loop-free.  The protocols are more concerned with </a:t>
            </a:r>
            <a:r>
              <a:rPr b="1" lang="en-US" sz="2800">
                <a:solidFill>
                  <a:srgbClr val="0000CC"/>
                </a:solidFill>
                <a:latin typeface="Times New Roman"/>
                <a:ea typeface="Times New Roman"/>
                <a:cs typeface="Times New Roman"/>
                <a:sym typeface="Times New Roman"/>
              </a:rPr>
              <a:t>reachability</a:t>
            </a:r>
            <a:r>
              <a:rPr b="1" lang="en-US" sz="2800">
                <a:solidFill>
                  <a:srgbClr val="663300"/>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than optimality.</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46"/>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latin typeface="Arial"/>
                <a:ea typeface="Arial"/>
                <a:cs typeface="Arial"/>
                <a:sym typeface="Arial"/>
              </a:rPr>
              <a:t>BGP—The Exterior Gateway </a:t>
            </a:r>
            <a:br>
              <a:rPr lang="en-US" sz="3600">
                <a:latin typeface="Arial"/>
                <a:ea typeface="Arial"/>
                <a:cs typeface="Arial"/>
                <a:sym typeface="Arial"/>
              </a:rPr>
            </a:br>
            <a:r>
              <a:rPr lang="en-US" sz="3600">
                <a:latin typeface="Arial"/>
                <a:ea typeface="Arial"/>
                <a:cs typeface="Arial"/>
                <a:sym typeface="Arial"/>
              </a:rPr>
              <a:t>Routing Protocol (2)</a:t>
            </a:r>
            <a:endParaRPr/>
          </a:p>
        </p:txBody>
      </p:sp>
      <p:sp>
        <p:nvSpPr>
          <p:cNvPr id="1397" name="Google Shape;1397;p146"/>
          <p:cNvSpPr txBox="1"/>
          <p:nvPr>
            <p:ph idx="1" type="body"/>
          </p:nvPr>
        </p:nvSpPr>
        <p:spPr>
          <a:xfrm>
            <a:off x="383117" y="5715000"/>
            <a:ext cx="11808883" cy="8382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Arial"/>
              <a:buNone/>
            </a:pPr>
            <a:r>
              <a:rPr lang="en-US">
                <a:latin typeface="Arial"/>
                <a:ea typeface="Arial"/>
                <a:cs typeface="Arial"/>
                <a:sym typeface="Arial"/>
              </a:rPr>
              <a:t>Routing policies between four Autonomous Systems</a:t>
            </a:r>
            <a:endParaRPr/>
          </a:p>
        </p:txBody>
      </p:sp>
      <p:pic>
        <p:nvPicPr>
          <p:cNvPr id="1398" name="Google Shape;1398;p146"/>
          <p:cNvPicPr preferRelativeResize="0"/>
          <p:nvPr/>
        </p:nvPicPr>
        <p:blipFill rotWithShape="1">
          <a:blip r:embed="rId3">
            <a:alphaModFix/>
          </a:blip>
          <a:srcRect b="0" l="0" r="0" t="0"/>
          <a:stretch/>
        </p:blipFill>
        <p:spPr>
          <a:xfrm>
            <a:off x="635000" y="1757364"/>
            <a:ext cx="10922000" cy="3343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8"/>
          <p:cNvSpPr txBox="1"/>
          <p:nvPr>
            <p:ph type="title"/>
          </p:nvPr>
        </p:nvSpPr>
        <p:spPr>
          <a:xfrm>
            <a:off x="609600" y="274638"/>
            <a:ext cx="10972801"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IPv4 Datagram Format</a:t>
            </a:r>
            <a:endParaRPr/>
          </a:p>
        </p:txBody>
      </p:sp>
      <p:sp>
        <p:nvSpPr>
          <p:cNvPr id="365" name="Google Shape;365;p48"/>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Version (VER): version of the IP protocol. Currently, the version is 4.</a:t>
            </a:r>
            <a:endParaRPr/>
          </a:p>
          <a:p>
            <a:pPr indent="-342900" lvl="0" marL="342900" rtl="0" algn="l">
              <a:spcBef>
                <a:spcPts val="640"/>
              </a:spcBef>
              <a:spcAft>
                <a:spcPts val="0"/>
              </a:spcAft>
              <a:buClr>
                <a:schemeClr val="dk1"/>
              </a:buClr>
              <a:buSzPts val="3200"/>
              <a:buChar char="•"/>
            </a:pPr>
            <a:r>
              <a:rPr lang="en-US"/>
              <a:t>Header length (HLEN): the total length of the datagram header in 4-byte words.</a:t>
            </a:r>
            <a:endParaRPr/>
          </a:p>
          <a:p>
            <a:pPr indent="-342900" lvl="0" marL="342900" rtl="0" algn="l">
              <a:spcBef>
                <a:spcPts val="640"/>
              </a:spcBef>
              <a:spcAft>
                <a:spcPts val="0"/>
              </a:spcAft>
              <a:buClr>
                <a:schemeClr val="dk1"/>
              </a:buClr>
              <a:buSzPts val="3200"/>
              <a:buChar char="•"/>
            </a:pPr>
            <a:r>
              <a:rPr lang="en-US"/>
              <a:t>Services: service type or differentiated services (not used now).</a:t>
            </a:r>
            <a:endParaRPr/>
          </a:p>
          <a:p>
            <a:pPr indent="-342900" lvl="0" marL="342900" rtl="0" algn="l">
              <a:spcBef>
                <a:spcPts val="640"/>
              </a:spcBef>
              <a:spcAft>
                <a:spcPts val="0"/>
              </a:spcAft>
              <a:buClr>
                <a:schemeClr val="dk1"/>
              </a:buClr>
              <a:buSzPts val="3200"/>
              <a:buChar char="•"/>
            </a:pPr>
            <a:r>
              <a:rPr lang="en-US"/>
              <a:t>Total length: total length (header plus data) of the datagram in bytes.</a:t>
            </a:r>
            <a:endParaRPr/>
          </a:p>
          <a:p>
            <a:pPr indent="-285750" lvl="1" marL="742950" rtl="0" algn="l">
              <a:spcBef>
                <a:spcPts val="480"/>
              </a:spcBef>
              <a:spcAft>
                <a:spcPts val="0"/>
              </a:spcAft>
              <a:buClr>
                <a:schemeClr val="dk1"/>
              </a:buClr>
              <a:buSzPts val="2400"/>
              <a:buChar char="–"/>
            </a:pPr>
            <a:r>
              <a:rPr lang="en-US" sz="2400"/>
              <a:t>Total length of data = total length – header length</a:t>
            </a:r>
            <a:endParaRPr/>
          </a:p>
        </p:txBody>
      </p:sp>
      <p:sp>
        <p:nvSpPr>
          <p:cNvPr id="366" name="Google Shape;366;p48"/>
          <p:cNvSpPr txBox="1"/>
          <p:nvPr>
            <p:ph idx="12" type="sldNum"/>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20.</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47"/>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latin typeface="Arial"/>
                <a:ea typeface="Arial"/>
                <a:cs typeface="Arial"/>
                <a:sym typeface="Arial"/>
              </a:rPr>
              <a:t>BGP—The Exterior Gateway </a:t>
            </a:r>
            <a:br>
              <a:rPr lang="en-US" sz="3600">
                <a:latin typeface="Arial"/>
                <a:ea typeface="Arial"/>
                <a:cs typeface="Arial"/>
                <a:sym typeface="Arial"/>
              </a:rPr>
            </a:br>
            <a:r>
              <a:rPr lang="en-US" sz="3600">
                <a:latin typeface="Arial"/>
                <a:ea typeface="Arial"/>
                <a:cs typeface="Arial"/>
                <a:sym typeface="Arial"/>
              </a:rPr>
              <a:t>Routing Protocol (3)</a:t>
            </a:r>
            <a:endParaRPr/>
          </a:p>
        </p:txBody>
      </p:sp>
      <p:sp>
        <p:nvSpPr>
          <p:cNvPr id="1404" name="Google Shape;1404;p147"/>
          <p:cNvSpPr txBox="1"/>
          <p:nvPr>
            <p:ph idx="1" type="body"/>
          </p:nvPr>
        </p:nvSpPr>
        <p:spPr>
          <a:xfrm>
            <a:off x="383117" y="5816600"/>
            <a:ext cx="11808883" cy="7366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Arial"/>
              <a:buNone/>
            </a:pPr>
            <a:r>
              <a:rPr lang="en-US">
                <a:latin typeface="Arial"/>
                <a:ea typeface="Arial"/>
                <a:cs typeface="Arial"/>
                <a:sym typeface="Arial"/>
              </a:rPr>
              <a:t>Propagation of BGP route advertisements</a:t>
            </a:r>
            <a:endParaRPr/>
          </a:p>
        </p:txBody>
      </p:sp>
      <p:pic>
        <p:nvPicPr>
          <p:cNvPr id="1405" name="Google Shape;1405;p147"/>
          <p:cNvPicPr preferRelativeResize="0"/>
          <p:nvPr/>
        </p:nvPicPr>
        <p:blipFill rotWithShape="1">
          <a:blip r:embed="rId3">
            <a:alphaModFix/>
          </a:blip>
          <a:srcRect b="0" l="0" r="0" t="0"/>
          <a:stretch/>
        </p:blipFill>
        <p:spPr>
          <a:xfrm>
            <a:off x="590551" y="1327150"/>
            <a:ext cx="11010900" cy="43243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48"/>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412" name="Google Shape;1412;p148"/>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413" name="Google Shape;1413;p148"/>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4" name="Google Shape;1414;p148"/>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Congestion Control Algorithms</a:t>
            </a:r>
            <a:endParaRPr/>
          </a:p>
        </p:txBody>
      </p:sp>
      <p:sp>
        <p:nvSpPr>
          <p:cNvPr id="1415" name="Google Shape;1415;p148"/>
          <p:cNvSpPr txBox="1"/>
          <p:nvPr>
            <p:ph idx="1" type="body"/>
          </p:nvPr>
        </p:nvSpPr>
        <p:spPr>
          <a:xfrm>
            <a:off x="505885" y="1447800"/>
            <a:ext cx="11686116" cy="510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Calibri"/>
              <a:buChar char="•"/>
            </a:pPr>
            <a:r>
              <a:rPr lang="en-US" sz="3200"/>
              <a:t>General Principles of Congestion Control</a:t>
            </a:r>
            <a:endParaRPr/>
          </a:p>
          <a:p>
            <a:pPr indent="-342900" lvl="0" marL="342900" rtl="0" algn="l">
              <a:spcBef>
                <a:spcPts val="640"/>
              </a:spcBef>
              <a:spcAft>
                <a:spcPts val="0"/>
              </a:spcAft>
              <a:buClr>
                <a:schemeClr val="dk1"/>
              </a:buClr>
              <a:buSzPts val="3200"/>
              <a:buFont typeface="Calibri"/>
              <a:buChar char="•"/>
            </a:pPr>
            <a:r>
              <a:rPr lang="en-US" sz="3200"/>
              <a:t>Congestion Prevention Policies</a:t>
            </a:r>
            <a:endParaRPr/>
          </a:p>
          <a:p>
            <a:pPr indent="-342900" lvl="0" marL="342900" rtl="0" algn="l">
              <a:spcBef>
                <a:spcPts val="640"/>
              </a:spcBef>
              <a:spcAft>
                <a:spcPts val="0"/>
              </a:spcAft>
              <a:buClr>
                <a:schemeClr val="dk1"/>
              </a:buClr>
              <a:buSzPts val="3200"/>
              <a:buFont typeface="Calibri"/>
              <a:buChar char="•"/>
            </a:pPr>
            <a:r>
              <a:rPr lang="en-US" sz="3200"/>
              <a:t>Congestion Control in Virtual-Circuit Subnets</a:t>
            </a:r>
            <a:endParaRPr/>
          </a:p>
          <a:p>
            <a:pPr indent="-342900" lvl="0" marL="342900" rtl="0" algn="l">
              <a:spcBef>
                <a:spcPts val="640"/>
              </a:spcBef>
              <a:spcAft>
                <a:spcPts val="0"/>
              </a:spcAft>
              <a:buClr>
                <a:schemeClr val="dk1"/>
              </a:buClr>
              <a:buSzPts val="3200"/>
              <a:buFont typeface="Calibri"/>
              <a:buChar char="•"/>
            </a:pPr>
            <a:r>
              <a:rPr lang="en-US" sz="3200"/>
              <a:t>Congestion Control in Datagram Subnets</a:t>
            </a:r>
            <a:endParaRPr/>
          </a:p>
          <a:p>
            <a:pPr indent="-342900" lvl="0" marL="342900" rtl="0" algn="l">
              <a:spcBef>
                <a:spcPts val="640"/>
              </a:spcBef>
              <a:spcAft>
                <a:spcPts val="0"/>
              </a:spcAft>
              <a:buClr>
                <a:schemeClr val="dk1"/>
              </a:buClr>
              <a:buSzPts val="3200"/>
              <a:buFont typeface="Calibri"/>
              <a:buChar char="•"/>
            </a:pPr>
            <a:r>
              <a:rPr lang="en-US" sz="3200"/>
              <a:t>Load Shedding</a:t>
            </a:r>
            <a:endParaRPr/>
          </a:p>
          <a:p>
            <a:pPr indent="-342900" lvl="0" marL="342900" rtl="0" algn="l">
              <a:spcBef>
                <a:spcPts val="640"/>
              </a:spcBef>
              <a:spcAft>
                <a:spcPts val="0"/>
              </a:spcAft>
              <a:buClr>
                <a:schemeClr val="dk1"/>
              </a:buClr>
              <a:buSzPts val="3200"/>
              <a:buFont typeface="Calibri"/>
              <a:buChar char="•"/>
            </a:pPr>
            <a:r>
              <a:rPr lang="en-US" sz="3200"/>
              <a:t>Jitter Control</a:t>
            </a:r>
            <a:endParaRPr/>
          </a:p>
          <a:p>
            <a:pPr indent="-139700" lvl="0" marL="342900" rtl="0" algn="l">
              <a:spcBef>
                <a:spcPts val="640"/>
              </a:spcBef>
              <a:spcAft>
                <a:spcPts val="0"/>
              </a:spcAft>
              <a:buClr>
                <a:schemeClr val="dk1"/>
              </a:buClr>
              <a:buSzPts val="3200"/>
              <a:buFont typeface="Calibri"/>
              <a:buNone/>
            </a:pPr>
            <a:r>
              <a:t/>
            </a:r>
            <a:endParaRPr sz="32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49"/>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Congestion Control</a:t>
            </a:r>
            <a:endParaRPr/>
          </a:p>
        </p:txBody>
      </p:sp>
      <p:sp>
        <p:nvSpPr>
          <p:cNvPr id="1421" name="Google Shape;1421;p149"/>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154940" lvl="0" marL="342900" rtl="0" algn="l">
              <a:lnSpc>
                <a:spcPct val="80000"/>
              </a:lnSpc>
              <a:spcBef>
                <a:spcPts val="0"/>
              </a:spcBef>
              <a:spcAft>
                <a:spcPts val="0"/>
              </a:spcAft>
              <a:buClr>
                <a:schemeClr val="dk1"/>
              </a:buClr>
              <a:buSzPts val="2960"/>
              <a:buNone/>
            </a:pPr>
            <a:r>
              <a:t/>
            </a:r>
            <a:endParaRPr sz="2960"/>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Too many packets present in (a part of) the network causes packet delay and loss that degrades performance. This situation is called congestion.</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Since congestion occurs within the network, it is the network layer that directly experiences it and must ultimately determine what to do with the excess packets.</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The network and transport layers share the responsibility for handling congestion.</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Congestion at the network layer is related to two issues, throughput and delay. </a:t>
            </a:r>
            <a:endParaRPr/>
          </a:p>
          <a:p>
            <a:pPr indent="-154940" lvl="0" marL="342900" rtl="0" algn="l">
              <a:lnSpc>
                <a:spcPct val="80000"/>
              </a:lnSpc>
              <a:spcBef>
                <a:spcPts val="592"/>
              </a:spcBef>
              <a:spcAft>
                <a:spcPts val="0"/>
              </a:spcAft>
              <a:buClr>
                <a:schemeClr val="dk1"/>
              </a:buClr>
              <a:buSzPts val="2960"/>
              <a:buNone/>
            </a:pPr>
            <a:r>
              <a:t/>
            </a:r>
            <a:endParaRPr sz="2960"/>
          </a:p>
        </p:txBody>
      </p:sp>
      <p:sp>
        <p:nvSpPr>
          <p:cNvPr id="1422" name="Google Shape;1422;p149"/>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423" name="Google Shape;1423;p149"/>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424" name="Google Shape;1424;p149"/>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50"/>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431" name="Google Shape;1431;p150"/>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432" name="Google Shape;1432;p150"/>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3" name="Google Shape;1433;p150"/>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Congestion </a:t>
            </a:r>
            <a:endParaRPr/>
          </a:p>
        </p:txBody>
      </p:sp>
      <p:sp>
        <p:nvSpPr>
          <p:cNvPr id="1434" name="Google Shape;1434;p150"/>
          <p:cNvSpPr txBox="1"/>
          <p:nvPr>
            <p:ph idx="1" type="body"/>
          </p:nvPr>
        </p:nvSpPr>
        <p:spPr>
          <a:xfrm>
            <a:off x="651934" y="5715000"/>
            <a:ext cx="11156951" cy="838200"/>
          </a:xfrm>
          <a:prstGeom prst="rect">
            <a:avLst/>
          </a:prstGeom>
          <a:noFill/>
          <a:ln>
            <a:noFill/>
          </a:ln>
        </p:spPr>
        <p:txBody>
          <a:bodyPr anchorCtr="0" anchor="t" bIns="45700" lIns="91425" spcFirstLastPara="1" rIns="91425" wrap="square" tIns="45700">
            <a:noAutofit/>
          </a:bodyPr>
          <a:lstStyle/>
          <a:p>
            <a:pPr indent="-342900" lvl="0" marL="342900" rtl="0" algn="ctr">
              <a:lnSpc>
                <a:spcPct val="80000"/>
              </a:lnSpc>
              <a:spcBef>
                <a:spcPts val="0"/>
              </a:spcBef>
              <a:spcAft>
                <a:spcPts val="0"/>
              </a:spcAft>
              <a:buClr>
                <a:schemeClr val="dk1"/>
              </a:buClr>
              <a:buSzPts val="2960"/>
              <a:buFont typeface="Calibri"/>
              <a:buNone/>
            </a:pPr>
            <a:r>
              <a:rPr lang="en-US" sz="2960"/>
              <a:t>When too much traffic is offered, congestion sets in and performance degrades sharply.</a:t>
            </a:r>
            <a:endParaRPr/>
          </a:p>
        </p:txBody>
      </p:sp>
      <p:pic>
        <p:nvPicPr>
          <p:cNvPr descr="5-25" id="1435" name="Google Shape;1435;p150"/>
          <p:cNvPicPr preferRelativeResize="0"/>
          <p:nvPr/>
        </p:nvPicPr>
        <p:blipFill rotWithShape="1">
          <a:blip r:embed="rId3">
            <a:alphaModFix/>
          </a:blip>
          <a:srcRect b="0" l="0" r="0" t="0"/>
          <a:stretch/>
        </p:blipFill>
        <p:spPr>
          <a:xfrm>
            <a:off x="2286000" y="1863725"/>
            <a:ext cx="7251700" cy="34702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51"/>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1441" name="Google Shape;1441;p151"/>
          <p:cNvSpPr txBox="1"/>
          <p:nvPr>
            <p:ph idx="1" type="body"/>
          </p:nvPr>
        </p:nvSpPr>
        <p:spPr>
          <a:xfrm>
            <a:off x="609600" y="1600202"/>
            <a:ext cx="11201400" cy="4800598"/>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dk1"/>
              </a:buClr>
              <a:buSzPts val="2240"/>
              <a:buNone/>
            </a:pPr>
            <a:r>
              <a:rPr lang="en-US" sz="2240"/>
              <a:t> </a:t>
            </a:r>
            <a:r>
              <a:rPr lang="en-US" sz="2590">
                <a:latin typeface="Times New Roman"/>
                <a:ea typeface="Times New Roman"/>
                <a:cs typeface="Times New Roman"/>
                <a:sym typeface="Times New Roman"/>
              </a:rPr>
              <a:t>Congestion control refers to techniques and mechanisms that can either prevent congestion before it happens or remove congestion after it has happened.</a:t>
            </a:r>
            <a:endParaRPr/>
          </a:p>
          <a:p>
            <a:pPr indent="-342900" lvl="0" marL="342900" rtl="0" algn="just">
              <a:lnSpc>
                <a:spcPct val="80000"/>
              </a:lnSpc>
              <a:spcBef>
                <a:spcPts val="518"/>
              </a:spcBef>
              <a:spcAft>
                <a:spcPts val="0"/>
              </a:spcAft>
              <a:buClr>
                <a:schemeClr val="dk1"/>
              </a:buClr>
              <a:buSzPts val="2590"/>
              <a:buChar char="•"/>
            </a:pPr>
            <a:r>
              <a:rPr lang="en-US" sz="2590">
                <a:latin typeface="Times New Roman"/>
                <a:ea typeface="Times New Roman"/>
                <a:cs typeface="Times New Roman"/>
                <a:sym typeface="Times New Roman"/>
              </a:rPr>
              <a:t>-The difference between flow control and congestion control is that Flow control, in contrast, relates to the traffic between a particular sender and a particular receiver. </a:t>
            </a:r>
            <a:endParaRPr/>
          </a:p>
          <a:p>
            <a:pPr indent="-342900" lvl="0" marL="342900" rtl="0" algn="just">
              <a:lnSpc>
                <a:spcPct val="80000"/>
              </a:lnSpc>
              <a:spcBef>
                <a:spcPts val="518"/>
              </a:spcBef>
              <a:spcAft>
                <a:spcPts val="0"/>
              </a:spcAft>
              <a:buClr>
                <a:schemeClr val="dk1"/>
              </a:buClr>
              <a:buSzPts val="2590"/>
              <a:buChar char="•"/>
            </a:pPr>
            <a:r>
              <a:rPr lang="en-US" sz="2590">
                <a:latin typeface="Times New Roman"/>
                <a:ea typeface="Times New Roman"/>
                <a:cs typeface="Times New Roman"/>
                <a:sym typeface="Times New Roman"/>
              </a:rPr>
              <a:t>Its job is to make sure that a fast sender cannot continually transmit data faster than the receiver is able to absorb it and Congestion control has to do with making sure the network is able to carry the offered traffic. </a:t>
            </a:r>
            <a:endParaRPr/>
          </a:p>
          <a:p>
            <a:pPr indent="-342900" lvl="0" marL="342900" rtl="0" algn="just">
              <a:lnSpc>
                <a:spcPct val="80000"/>
              </a:lnSpc>
              <a:spcBef>
                <a:spcPts val="518"/>
              </a:spcBef>
              <a:spcAft>
                <a:spcPts val="0"/>
              </a:spcAft>
              <a:buClr>
                <a:schemeClr val="dk1"/>
              </a:buClr>
              <a:buSzPts val="2590"/>
              <a:buChar char="•"/>
            </a:pPr>
            <a:r>
              <a:rPr lang="en-US" sz="2590">
                <a:latin typeface="Times New Roman"/>
                <a:ea typeface="Times New Roman"/>
                <a:cs typeface="Times New Roman"/>
                <a:sym typeface="Times New Roman"/>
              </a:rPr>
              <a:t>It is a global issue, involving the behavior of all the hosts and routers.</a:t>
            </a:r>
            <a:endParaRPr/>
          </a:p>
          <a:p>
            <a:pPr indent="-342900" lvl="0" marL="342900" rtl="0" algn="just">
              <a:lnSpc>
                <a:spcPct val="80000"/>
              </a:lnSpc>
              <a:spcBef>
                <a:spcPts val="518"/>
              </a:spcBef>
              <a:spcAft>
                <a:spcPts val="0"/>
              </a:spcAft>
              <a:buClr>
                <a:schemeClr val="dk1"/>
              </a:buClr>
              <a:buSzPts val="2590"/>
              <a:buChar char="•"/>
            </a:pPr>
            <a:r>
              <a:rPr lang="en-US" sz="2590">
                <a:latin typeface="Times New Roman"/>
                <a:ea typeface="Times New Roman"/>
                <a:cs typeface="Times New Roman"/>
                <a:sym typeface="Times New Roman"/>
              </a:rPr>
              <a:t>We can divide congestion control mechanisms into two broad categories: open-loop congestion control (prevention)and closed-loop congestion control (removal). </a:t>
            </a:r>
            <a:endParaRPr/>
          </a:p>
          <a:p>
            <a:pPr indent="-178435" lvl="0" marL="342900" rtl="0" algn="just">
              <a:lnSpc>
                <a:spcPct val="80000"/>
              </a:lnSpc>
              <a:spcBef>
                <a:spcPts val="518"/>
              </a:spcBef>
              <a:spcAft>
                <a:spcPts val="0"/>
              </a:spcAft>
              <a:buClr>
                <a:schemeClr val="dk1"/>
              </a:buClr>
              <a:buSzPts val="2590"/>
              <a:buNone/>
            </a:pPr>
            <a:r>
              <a:t/>
            </a:r>
            <a:endParaRPr sz="2590"/>
          </a:p>
          <a:p>
            <a:pPr indent="-342900" lvl="0" marL="342900" rtl="0" algn="just">
              <a:lnSpc>
                <a:spcPct val="80000"/>
              </a:lnSpc>
              <a:spcBef>
                <a:spcPts val="448"/>
              </a:spcBef>
              <a:spcAft>
                <a:spcPts val="0"/>
              </a:spcAft>
              <a:buClr>
                <a:schemeClr val="dk1"/>
              </a:buClr>
              <a:buSzPts val="2240"/>
              <a:buNone/>
            </a:pPr>
            <a:r>
              <a:t/>
            </a:r>
            <a:endParaRPr sz="2240"/>
          </a:p>
        </p:txBody>
      </p:sp>
      <p:sp>
        <p:nvSpPr>
          <p:cNvPr id="1442" name="Google Shape;1442;p15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443" name="Google Shape;1443;p15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444" name="Google Shape;1444;p15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52"/>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1450" name="Google Shape;1450;p152"/>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80"/>
              <a:buNone/>
            </a:pPr>
            <a:r>
              <a:rPr lang="en-US" sz="2480">
                <a:latin typeface="Times New Roman"/>
                <a:ea typeface="Times New Roman"/>
                <a:cs typeface="Times New Roman"/>
                <a:sym typeface="Times New Roman"/>
              </a:rPr>
              <a:t>Open-Loop Congestion Control:</a:t>
            </a:r>
            <a:endParaRPr/>
          </a:p>
          <a:p>
            <a:pPr indent="-342900" lvl="0" marL="342900" rtl="0" algn="l">
              <a:lnSpc>
                <a:spcPct val="80000"/>
              </a:lnSpc>
              <a:spcBef>
                <a:spcPts val="496"/>
              </a:spcBef>
              <a:spcAft>
                <a:spcPts val="0"/>
              </a:spcAft>
              <a:buClr>
                <a:schemeClr val="dk1"/>
              </a:buClr>
              <a:buSzPts val="2480"/>
              <a:buChar char="•"/>
            </a:pPr>
            <a:r>
              <a:rPr lang="en-US" sz="2480">
                <a:latin typeface="Times New Roman"/>
                <a:ea typeface="Times New Roman"/>
                <a:cs typeface="Times New Roman"/>
                <a:sym typeface="Times New Roman"/>
              </a:rPr>
              <a:t>In open-loop congestion control, policies are applied to prevent congestion before it happens.</a:t>
            </a:r>
            <a:endParaRPr/>
          </a:p>
          <a:p>
            <a:pPr indent="-342900" lvl="0" marL="342900" rtl="0" algn="l">
              <a:lnSpc>
                <a:spcPct val="80000"/>
              </a:lnSpc>
              <a:spcBef>
                <a:spcPts val="496"/>
              </a:spcBef>
              <a:spcAft>
                <a:spcPts val="0"/>
              </a:spcAft>
              <a:buClr>
                <a:schemeClr val="dk1"/>
              </a:buClr>
              <a:buSzPts val="2480"/>
              <a:buChar char="•"/>
            </a:pPr>
            <a:r>
              <a:rPr lang="en-US" sz="2480">
                <a:latin typeface="Times New Roman"/>
                <a:ea typeface="Times New Roman"/>
                <a:cs typeface="Times New Roman"/>
                <a:sym typeface="Times New Roman"/>
              </a:rPr>
              <a:t>In these mechanisms, congestion control is handled by either the source or the destination.</a:t>
            </a:r>
            <a:endParaRPr/>
          </a:p>
          <a:p>
            <a:pPr indent="-342900" lvl="0" marL="342900" rtl="0" algn="l">
              <a:lnSpc>
                <a:spcPct val="80000"/>
              </a:lnSpc>
              <a:spcBef>
                <a:spcPts val="496"/>
              </a:spcBef>
              <a:spcAft>
                <a:spcPts val="0"/>
              </a:spcAft>
              <a:buClr>
                <a:schemeClr val="dk1"/>
              </a:buClr>
              <a:buSzPts val="2480"/>
              <a:buChar char="•"/>
            </a:pPr>
            <a:r>
              <a:rPr lang="en-US" sz="2480">
                <a:latin typeface="Times New Roman"/>
                <a:ea typeface="Times New Roman"/>
                <a:cs typeface="Times New Roman"/>
                <a:sym typeface="Times New Roman"/>
              </a:rPr>
              <a:t>There is a brief list of policies that can prevent congestion.</a:t>
            </a:r>
            <a:endParaRPr/>
          </a:p>
          <a:p>
            <a:pPr indent="-342900" lvl="0" marL="342900" rtl="0" algn="l">
              <a:lnSpc>
                <a:spcPct val="80000"/>
              </a:lnSpc>
              <a:spcBef>
                <a:spcPts val="496"/>
              </a:spcBef>
              <a:spcAft>
                <a:spcPts val="0"/>
              </a:spcAft>
              <a:buClr>
                <a:schemeClr val="dk1"/>
              </a:buClr>
              <a:buSzPts val="2480"/>
              <a:buChar char="•"/>
            </a:pPr>
            <a:r>
              <a:rPr lang="en-US" sz="2480">
                <a:latin typeface="Times New Roman"/>
                <a:ea typeface="Times New Roman"/>
                <a:cs typeface="Times New Roman"/>
                <a:sym typeface="Times New Roman"/>
              </a:rPr>
              <a:t>Retransmission Policy: Retransmission is sometimes unavoidable. If the sender feels that a sent packet is lost or corrupted, the packet needs to be retransmitted. </a:t>
            </a:r>
            <a:endParaRPr/>
          </a:p>
          <a:p>
            <a:pPr indent="-342900" lvl="0" marL="342900" rtl="0" algn="l">
              <a:lnSpc>
                <a:spcPct val="80000"/>
              </a:lnSpc>
              <a:spcBef>
                <a:spcPts val="496"/>
              </a:spcBef>
              <a:spcAft>
                <a:spcPts val="0"/>
              </a:spcAft>
              <a:buClr>
                <a:schemeClr val="dk1"/>
              </a:buClr>
              <a:buSzPts val="2480"/>
              <a:buChar char="•"/>
            </a:pPr>
            <a:r>
              <a:rPr lang="en-US" sz="2480">
                <a:latin typeface="Times New Roman"/>
                <a:ea typeface="Times New Roman"/>
                <a:cs typeface="Times New Roman"/>
                <a:sym typeface="Times New Roman"/>
              </a:rPr>
              <a:t>Retransmission in general may increase congestion in the network. </a:t>
            </a:r>
            <a:endParaRPr/>
          </a:p>
          <a:p>
            <a:pPr indent="-342900" lvl="0" marL="342900" rtl="0" algn="l">
              <a:lnSpc>
                <a:spcPct val="80000"/>
              </a:lnSpc>
              <a:spcBef>
                <a:spcPts val="496"/>
              </a:spcBef>
              <a:spcAft>
                <a:spcPts val="0"/>
              </a:spcAft>
              <a:buClr>
                <a:schemeClr val="dk1"/>
              </a:buClr>
              <a:buSzPts val="2480"/>
              <a:buChar char="•"/>
            </a:pPr>
            <a:r>
              <a:rPr lang="en-US" sz="2480">
                <a:latin typeface="Times New Roman"/>
                <a:ea typeface="Times New Roman"/>
                <a:cs typeface="Times New Roman"/>
                <a:sym typeface="Times New Roman"/>
              </a:rPr>
              <a:t>However, a good retransmission policy can prevent congestion. </a:t>
            </a:r>
            <a:endParaRPr/>
          </a:p>
          <a:p>
            <a:pPr indent="-342900" lvl="0" marL="342900" rtl="0" algn="l">
              <a:lnSpc>
                <a:spcPct val="80000"/>
              </a:lnSpc>
              <a:spcBef>
                <a:spcPts val="496"/>
              </a:spcBef>
              <a:spcAft>
                <a:spcPts val="0"/>
              </a:spcAft>
              <a:buClr>
                <a:schemeClr val="dk1"/>
              </a:buClr>
              <a:buSzPts val="2480"/>
              <a:buChar char="•"/>
            </a:pPr>
            <a:r>
              <a:rPr lang="en-US" sz="2480">
                <a:latin typeface="Times New Roman"/>
                <a:ea typeface="Times New Roman"/>
                <a:cs typeface="Times New Roman"/>
                <a:sym typeface="Times New Roman"/>
              </a:rPr>
              <a:t>The retransmission policy and the retransmission timers must be designed to optimize efficiency and at the same time prevent congestion </a:t>
            </a:r>
            <a:endParaRPr/>
          </a:p>
          <a:p>
            <a:pPr indent="-185420" lvl="0" marL="342900" rtl="0" algn="l">
              <a:lnSpc>
                <a:spcPct val="80000"/>
              </a:lnSpc>
              <a:spcBef>
                <a:spcPts val="496"/>
              </a:spcBef>
              <a:spcAft>
                <a:spcPts val="0"/>
              </a:spcAft>
              <a:buClr>
                <a:schemeClr val="dk1"/>
              </a:buClr>
              <a:buSzPts val="2480"/>
              <a:buNone/>
            </a:pPr>
            <a:r>
              <a:t/>
            </a:r>
            <a:endParaRPr sz="2480">
              <a:latin typeface="Times New Roman"/>
              <a:ea typeface="Times New Roman"/>
              <a:cs typeface="Times New Roman"/>
              <a:sym typeface="Times New Roman"/>
            </a:endParaRPr>
          </a:p>
        </p:txBody>
      </p:sp>
      <p:sp>
        <p:nvSpPr>
          <p:cNvPr id="1451" name="Google Shape;1451;p15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452" name="Google Shape;1452;p15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453" name="Google Shape;1453;p15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5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1459" name="Google Shape;1459;p153"/>
          <p:cNvSpPr txBox="1"/>
          <p:nvPr>
            <p:ph idx="1" type="body"/>
          </p:nvPr>
        </p:nvSpPr>
        <p:spPr>
          <a:xfrm>
            <a:off x="609600" y="1600202"/>
            <a:ext cx="11125200" cy="4876798"/>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dk1"/>
              </a:buClr>
              <a:buSzPts val="2240"/>
              <a:buNone/>
            </a:pPr>
            <a:r>
              <a:rPr lang="en-US" sz="2240">
                <a:latin typeface="Times New Roman"/>
                <a:ea typeface="Times New Roman"/>
                <a:cs typeface="Times New Roman"/>
                <a:sym typeface="Times New Roman"/>
              </a:rPr>
              <a:t>Open-Loop Congestion Control (Cntd.):</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Window Policy: The type of window at the sender may also affect congestion. The Selective Repeat window is better than the Go-Back-N window for congestion control. </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In the Go-Back-N window, when the timer for a packet times out, several packets may be resent, although some may have arrived safe and sound at the receiver. </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This duplication may make the congestion worse. The Selective Repeat window, on the other hand, tries to send the specific packets that have been lost or corrupted.</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Acknowledgment Policy: The acknowledgment policy imposed by the receiver may also affect congestion. </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If the receiver does not acknowledge every packet it receives, it may slow down the sender and help prevent congestion. </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Several approaches are used in this case. A receiver may send an acknowledgment only if it has a packet to be sent or a special timer expires. A receiver may decide to acknowledge only N packets at a time. We need to know that the acknowledgments are also part of the load in a network. Sending fewer acknowledgments means imposing less load on the network. </a:t>
            </a:r>
            <a:endParaRPr/>
          </a:p>
          <a:p>
            <a:pPr indent="-200660" lvl="0" marL="342900" rtl="0" algn="l">
              <a:lnSpc>
                <a:spcPct val="80000"/>
              </a:lnSpc>
              <a:spcBef>
                <a:spcPts val="448"/>
              </a:spcBef>
              <a:spcAft>
                <a:spcPts val="0"/>
              </a:spcAft>
              <a:buClr>
                <a:schemeClr val="dk1"/>
              </a:buClr>
              <a:buSzPts val="2240"/>
              <a:buNone/>
            </a:pPr>
            <a:r>
              <a:t/>
            </a:r>
            <a:endParaRPr sz="2240">
              <a:latin typeface="Times New Roman"/>
              <a:ea typeface="Times New Roman"/>
              <a:cs typeface="Times New Roman"/>
              <a:sym typeface="Times New Roman"/>
            </a:endParaRPr>
          </a:p>
        </p:txBody>
      </p:sp>
      <p:sp>
        <p:nvSpPr>
          <p:cNvPr id="1460" name="Google Shape;1460;p15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461" name="Google Shape;1461;p15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462" name="Google Shape;1462;p15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54"/>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1468" name="Google Shape;1468;p154"/>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dk1"/>
              </a:buClr>
              <a:buSzPts val="2720"/>
              <a:buNone/>
            </a:pPr>
            <a:r>
              <a:rPr lang="en-US" sz="2720">
                <a:latin typeface="Times New Roman"/>
                <a:ea typeface="Times New Roman"/>
                <a:cs typeface="Times New Roman"/>
                <a:sym typeface="Times New Roman"/>
              </a:rPr>
              <a:t>Open-Loop Congestion Control (Cntd.):</a:t>
            </a:r>
            <a:endParaRPr/>
          </a:p>
          <a:p>
            <a:pPr indent="-342900" lvl="0" marL="342900" rtl="0" algn="just">
              <a:lnSpc>
                <a:spcPct val="8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Discarding Policy: A good discarding policy by the routers may prevent congestion and at the same time may not harm the integrity of the transmission. For example, in audio transmission, if the policy is to discard less sensitive packets when congestion is likely to happen, the quality of sound is still preserved and congestion is prevented or alleviated.</a:t>
            </a:r>
            <a:endParaRPr/>
          </a:p>
          <a:p>
            <a:pPr indent="-342900" lvl="0" marL="342900" rtl="0" algn="just">
              <a:lnSpc>
                <a:spcPct val="8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Admission Policy: An admission policy, which is a quality-of-service mechanism, can also prevent congestion in virtual-circuit networks. Switches in a flow first check the resource requirement of a flow before admitting it to the network. A router can deny establishing a virtual-circuit connection if there is congestion in the network or if there is a possibility of future congestion </a:t>
            </a:r>
            <a:endParaRPr/>
          </a:p>
          <a:p>
            <a:pPr indent="-170180" lvl="0" marL="342900" rtl="0" algn="just">
              <a:lnSpc>
                <a:spcPct val="80000"/>
              </a:lnSpc>
              <a:spcBef>
                <a:spcPts val="544"/>
              </a:spcBef>
              <a:spcAft>
                <a:spcPts val="0"/>
              </a:spcAft>
              <a:buClr>
                <a:schemeClr val="dk1"/>
              </a:buClr>
              <a:buSzPts val="2720"/>
              <a:buNone/>
            </a:pPr>
            <a:r>
              <a:t/>
            </a:r>
            <a:endParaRPr sz="2720">
              <a:latin typeface="Times New Roman"/>
              <a:ea typeface="Times New Roman"/>
              <a:cs typeface="Times New Roman"/>
              <a:sym typeface="Times New Roman"/>
            </a:endParaRPr>
          </a:p>
        </p:txBody>
      </p:sp>
      <p:sp>
        <p:nvSpPr>
          <p:cNvPr id="1469" name="Google Shape;1469;p154"/>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470" name="Google Shape;1470;p15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471" name="Google Shape;1471;p15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55"/>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1477" name="Google Shape;1477;p155"/>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dk1"/>
              </a:buClr>
              <a:buSzPts val="2240"/>
              <a:buNone/>
            </a:pPr>
            <a:r>
              <a:rPr lang="en-US" sz="2240">
                <a:latin typeface="Times New Roman"/>
                <a:ea typeface="Times New Roman"/>
                <a:cs typeface="Times New Roman"/>
                <a:sym typeface="Times New Roman"/>
              </a:rPr>
              <a:t>Closed-Loop Congestion Control:</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Closed-loop congestion control mechanisms try to alleviate congestion after it happens.</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Several mechanisms have been used by different protocols. We describe a few of them here.</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Backpressure: The technique of backpressure refers to a congestion control mechanism in which a congested node stops receiving data from the immediate upstream node or nodes. This may cause the upstream node or no des to become congested, and they, in turn, reject data from their upstream node or nodes, and so on.</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Backpressure is a node-to-node congestion control that starts with a node and propagates, in the opposite direction of data flow, to the source.</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The backpressure technique can be applied only to virtual circuit networks, in which each node knows the upstream node from which a flow of data is coming.</a:t>
            </a:r>
            <a:endParaRPr/>
          </a:p>
          <a:p>
            <a:pPr indent="-342900" lvl="0" marL="342900" rtl="0" algn="just">
              <a:lnSpc>
                <a:spcPct val="80000"/>
              </a:lnSpc>
              <a:spcBef>
                <a:spcPts val="448"/>
              </a:spcBef>
              <a:spcAft>
                <a:spcPts val="0"/>
              </a:spcAft>
              <a:buClr>
                <a:schemeClr val="dk1"/>
              </a:buClr>
              <a:buSzPts val="2240"/>
              <a:buChar char="•"/>
            </a:pPr>
            <a:r>
              <a:rPr lang="en-US" sz="2240">
                <a:latin typeface="Times New Roman"/>
                <a:ea typeface="Times New Roman"/>
                <a:cs typeface="Times New Roman"/>
                <a:sym typeface="Times New Roman"/>
              </a:rPr>
              <a:t>Following figure shows the idea of backpressure. </a:t>
            </a:r>
            <a:endParaRPr/>
          </a:p>
          <a:p>
            <a:pPr indent="-200660" lvl="0" marL="342900" rtl="0" algn="just">
              <a:lnSpc>
                <a:spcPct val="80000"/>
              </a:lnSpc>
              <a:spcBef>
                <a:spcPts val="448"/>
              </a:spcBef>
              <a:spcAft>
                <a:spcPts val="0"/>
              </a:spcAft>
              <a:buClr>
                <a:schemeClr val="dk1"/>
              </a:buClr>
              <a:buSzPts val="2240"/>
              <a:buNone/>
            </a:pPr>
            <a:r>
              <a:t/>
            </a:r>
            <a:endParaRPr sz="2240">
              <a:latin typeface="Times New Roman"/>
              <a:ea typeface="Times New Roman"/>
              <a:cs typeface="Times New Roman"/>
              <a:sym typeface="Times New Roman"/>
            </a:endParaRPr>
          </a:p>
        </p:txBody>
      </p:sp>
      <p:sp>
        <p:nvSpPr>
          <p:cNvPr id="1478" name="Google Shape;1478;p155"/>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479" name="Google Shape;1479;p155"/>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480" name="Google Shape;1480;p155"/>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56"/>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1486" name="Google Shape;1486;p156"/>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487" name="Google Shape;1487;p156"/>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488" name="Google Shape;1488;p156"/>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89" name="Google Shape;1489;p156"/>
          <p:cNvPicPr preferRelativeResize="0"/>
          <p:nvPr>
            <p:ph idx="1" type="body"/>
          </p:nvPr>
        </p:nvPicPr>
        <p:blipFill rotWithShape="1">
          <a:blip r:embed="rId3">
            <a:alphaModFix/>
          </a:blip>
          <a:srcRect b="0" l="0" r="0" t="0"/>
          <a:stretch/>
        </p:blipFill>
        <p:spPr>
          <a:xfrm>
            <a:off x="1981200" y="2667000"/>
            <a:ext cx="8610600" cy="1533525"/>
          </a:xfrm>
          <a:prstGeom prst="rect">
            <a:avLst/>
          </a:prstGeom>
          <a:noFill/>
          <a:ln>
            <a:noFill/>
          </a:ln>
        </p:spPr>
      </p:pic>
      <p:sp>
        <p:nvSpPr>
          <p:cNvPr id="1490" name="Google Shape;1490;p156"/>
          <p:cNvSpPr/>
          <p:nvPr/>
        </p:nvSpPr>
        <p:spPr>
          <a:xfrm>
            <a:off x="1447800" y="1828800"/>
            <a:ext cx="86106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Closed-Loop Congestion Control (Cntd.):</a:t>
            </a:r>
            <a:br>
              <a:rPr b="1"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491" name="Google Shape;1491;p156"/>
          <p:cNvSpPr/>
          <p:nvPr/>
        </p:nvSpPr>
        <p:spPr>
          <a:xfrm>
            <a:off x="3429000" y="5029200"/>
            <a:ext cx="6096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Figure: Backpressure method for alleviating congestion </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609600" y="274638"/>
            <a:ext cx="10972801"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IPv4 Datagram Format</a:t>
            </a:r>
            <a:endParaRPr/>
          </a:p>
        </p:txBody>
      </p:sp>
      <p:sp>
        <p:nvSpPr>
          <p:cNvPr id="372" name="Google Shape;372;p49"/>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Identification: used in fragmentation </a:t>
            </a:r>
            <a:endParaRPr sz="2800"/>
          </a:p>
          <a:p>
            <a:pPr indent="-342900" lvl="0" marL="342900" rtl="0" algn="l">
              <a:spcBef>
                <a:spcPts val="560"/>
              </a:spcBef>
              <a:spcAft>
                <a:spcPts val="0"/>
              </a:spcAft>
              <a:buClr>
                <a:schemeClr val="dk1"/>
              </a:buClr>
              <a:buSzPts val="2800"/>
              <a:buChar char="•"/>
            </a:pPr>
            <a:r>
              <a:rPr lang="en-US" sz="2800"/>
              <a:t>Flags: used in fragmentation</a:t>
            </a:r>
            <a:endParaRPr sz="2800"/>
          </a:p>
          <a:p>
            <a:pPr indent="-342900" lvl="0" marL="342900" rtl="0" algn="l">
              <a:spcBef>
                <a:spcPts val="560"/>
              </a:spcBef>
              <a:spcAft>
                <a:spcPts val="0"/>
              </a:spcAft>
              <a:buClr>
                <a:schemeClr val="dk1"/>
              </a:buClr>
              <a:buSzPts val="2800"/>
              <a:buChar char="•"/>
            </a:pPr>
            <a:r>
              <a:rPr lang="en-US" sz="2800"/>
              <a:t>Fragmentation offset: used in fragmentation</a:t>
            </a:r>
            <a:endParaRPr sz="2800"/>
          </a:p>
          <a:p>
            <a:pPr indent="-342900" lvl="0" marL="342900" rtl="0" algn="l">
              <a:spcBef>
                <a:spcPts val="560"/>
              </a:spcBef>
              <a:spcAft>
                <a:spcPts val="0"/>
              </a:spcAft>
              <a:buClr>
                <a:schemeClr val="dk1"/>
              </a:buClr>
              <a:buSzPts val="2800"/>
              <a:buChar char="•"/>
            </a:pPr>
            <a:r>
              <a:rPr lang="en-US" sz="2800"/>
              <a:t>Time to live: it is used to control the maximum number hops visited by the datagram.</a:t>
            </a:r>
            <a:endParaRPr/>
          </a:p>
          <a:p>
            <a:pPr indent="-342900" lvl="0" marL="342900" rtl="0" algn="l">
              <a:spcBef>
                <a:spcPts val="560"/>
              </a:spcBef>
              <a:spcAft>
                <a:spcPts val="0"/>
              </a:spcAft>
              <a:buClr>
                <a:schemeClr val="dk1"/>
              </a:buClr>
              <a:buSzPts val="2800"/>
              <a:buChar char="•"/>
            </a:pPr>
            <a:r>
              <a:rPr lang="en-US" sz="2800"/>
              <a:t>Protocol: defines the higher-level protocol that uses the services of the IPV4 layer.</a:t>
            </a:r>
            <a:endParaRPr/>
          </a:p>
        </p:txBody>
      </p:sp>
      <p:sp>
        <p:nvSpPr>
          <p:cNvPr id="373" name="Google Shape;373;p49"/>
          <p:cNvSpPr txBox="1"/>
          <p:nvPr>
            <p:ph idx="12" type="sldNum"/>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20.</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57"/>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b="1" lang="en-US" sz="3600"/>
              <a:t>Closed-Loop Congestion Control (Cntd.):</a:t>
            </a:r>
            <a:br>
              <a:rPr b="1" lang="en-US" sz="3600"/>
            </a:br>
            <a:endParaRPr sz="3600"/>
          </a:p>
        </p:txBody>
      </p:sp>
      <p:sp>
        <p:nvSpPr>
          <p:cNvPr id="1497" name="Google Shape;1497;p157"/>
          <p:cNvSpPr txBox="1"/>
          <p:nvPr>
            <p:ph idx="1" type="body"/>
          </p:nvPr>
        </p:nvSpPr>
        <p:spPr>
          <a:xfrm>
            <a:off x="533400" y="1447800"/>
            <a:ext cx="10972801" cy="495299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choke packet is a packet </a:t>
            </a:r>
            <a:r>
              <a:rPr b="1" lang="en-US"/>
              <a:t>sent by a node to the source to inform it of congestion.</a:t>
            </a:r>
            <a:endParaRPr/>
          </a:p>
          <a:p>
            <a:pPr indent="-342900" lvl="0" marL="342900" rtl="0" algn="l">
              <a:spcBef>
                <a:spcPts val="640"/>
              </a:spcBef>
              <a:spcAft>
                <a:spcPts val="0"/>
              </a:spcAft>
              <a:buClr>
                <a:schemeClr val="dk1"/>
              </a:buClr>
              <a:buSzPts val="3200"/>
              <a:buChar char="•"/>
            </a:pPr>
            <a:r>
              <a:rPr lang="en-US"/>
              <a:t>Note the difference in backpressure, the warning is from one node to its upstream node, although the warning may eventually reach the source station.</a:t>
            </a:r>
            <a:endParaRPr/>
          </a:p>
          <a:p>
            <a:pPr indent="-342900" lvl="0" marL="342900" rtl="0" algn="l">
              <a:spcBef>
                <a:spcPts val="640"/>
              </a:spcBef>
              <a:spcAft>
                <a:spcPts val="0"/>
              </a:spcAft>
              <a:buClr>
                <a:schemeClr val="dk1"/>
              </a:buClr>
              <a:buSzPts val="3200"/>
              <a:buChar char="•"/>
            </a:pPr>
            <a:r>
              <a:rPr lang="en-US"/>
              <a:t>In the choke-packet method, the warning is from the router, which has encountered congestion, directly to the source station. The intermediate nodes through which the packet has travelled are not warned. </a:t>
            </a:r>
            <a:endParaRPr/>
          </a:p>
          <a:p>
            <a:pPr indent="-139700" lvl="0" marL="342900" rtl="0" algn="l">
              <a:spcBef>
                <a:spcPts val="640"/>
              </a:spcBef>
              <a:spcAft>
                <a:spcPts val="0"/>
              </a:spcAft>
              <a:buClr>
                <a:schemeClr val="dk1"/>
              </a:buClr>
              <a:buSzPts val="3200"/>
              <a:buNone/>
            </a:pPr>
            <a:r>
              <a:t/>
            </a:r>
            <a:endParaRPr/>
          </a:p>
        </p:txBody>
      </p:sp>
      <p:sp>
        <p:nvSpPr>
          <p:cNvPr id="1498" name="Google Shape;1498;p157"/>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499" name="Google Shape;1499;p157"/>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500" name="Google Shape;1500;p157"/>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01" name="Google Shape;1501;p157"/>
          <p:cNvPicPr preferRelativeResize="0"/>
          <p:nvPr/>
        </p:nvPicPr>
        <p:blipFill rotWithShape="1">
          <a:blip r:embed="rId3">
            <a:alphaModFix/>
          </a:blip>
          <a:srcRect b="0" l="0" r="0" t="0"/>
          <a:stretch/>
        </p:blipFill>
        <p:spPr>
          <a:xfrm>
            <a:off x="4800600" y="6057900"/>
            <a:ext cx="6062730" cy="16002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58"/>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1507" name="Google Shape;1507;p158"/>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dk1"/>
              </a:buClr>
              <a:buSzPts val="2000"/>
              <a:buNone/>
            </a:pPr>
            <a:r>
              <a:rPr b="1" lang="en-US" sz="2000">
                <a:latin typeface="Times New Roman"/>
                <a:ea typeface="Times New Roman"/>
                <a:cs typeface="Times New Roman"/>
                <a:sym typeface="Times New Roman"/>
              </a:rPr>
              <a:t>Closed-Loop Congestion Control (Cntd.):</a:t>
            </a:r>
            <a:endParaRPr/>
          </a:p>
          <a:p>
            <a:pPr indent="-342900" lvl="0" marL="342900" rtl="0" algn="just">
              <a:lnSpc>
                <a:spcPct val="80000"/>
              </a:lnSpc>
              <a:spcBef>
                <a:spcPts val="400"/>
              </a:spcBef>
              <a:spcAft>
                <a:spcPts val="0"/>
              </a:spcAft>
              <a:buClr>
                <a:schemeClr val="dk1"/>
              </a:buClr>
              <a:buSzPts val="2000"/>
              <a:buChar char="•"/>
            </a:pPr>
            <a:r>
              <a:rPr lang="en-US" sz="2000">
                <a:latin typeface="Times New Roman"/>
                <a:ea typeface="Times New Roman"/>
                <a:cs typeface="Times New Roman"/>
                <a:sym typeface="Times New Roman"/>
              </a:rPr>
              <a:t>Implicit Signalling:</a:t>
            </a:r>
            <a:endParaRPr/>
          </a:p>
          <a:p>
            <a:pPr indent="-342900" lvl="0" marL="342900" rtl="0" algn="just">
              <a:lnSpc>
                <a:spcPct val="80000"/>
              </a:lnSpc>
              <a:spcBef>
                <a:spcPts val="400"/>
              </a:spcBef>
              <a:spcAft>
                <a:spcPts val="0"/>
              </a:spcAft>
              <a:buClr>
                <a:schemeClr val="dk1"/>
              </a:buClr>
              <a:buSzPts val="2000"/>
              <a:buChar char="•"/>
            </a:pPr>
            <a:r>
              <a:rPr lang="en-US" sz="2000">
                <a:latin typeface="Times New Roman"/>
                <a:ea typeface="Times New Roman"/>
                <a:cs typeface="Times New Roman"/>
                <a:sym typeface="Times New Roman"/>
              </a:rPr>
              <a:t>In implicit signalling, </a:t>
            </a:r>
            <a:r>
              <a:rPr b="1" lang="en-US" sz="2000">
                <a:latin typeface="Times New Roman"/>
                <a:ea typeface="Times New Roman"/>
                <a:cs typeface="Times New Roman"/>
                <a:sym typeface="Times New Roman"/>
              </a:rPr>
              <a:t>there is no communication between the congested node or nodes and the source. The source guesses that there is congestionsomewhere in the network from other symptoms.</a:t>
            </a:r>
            <a:endParaRPr/>
          </a:p>
          <a:p>
            <a:pPr indent="-342900" lvl="0" marL="342900" rtl="0" algn="just">
              <a:lnSpc>
                <a:spcPct val="80000"/>
              </a:lnSpc>
              <a:spcBef>
                <a:spcPts val="400"/>
              </a:spcBef>
              <a:spcAft>
                <a:spcPts val="0"/>
              </a:spcAft>
              <a:buClr>
                <a:schemeClr val="dk1"/>
              </a:buClr>
              <a:buSzPts val="2000"/>
              <a:buChar char="•"/>
            </a:pPr>
            <a:r>
              <a:rPr lang="en-US" sz="2000">
                <a:latin typeface="Times New Roman"/>
                <a:ea typeface="Times New Roman"/>
                <a:cs typeface="Times New Roman"/>
                <a:sym typeface="Times New Roman"/>
              </a:rPr>
              <a:t></a:t>
            </a:r>
            <a:r>
              <a:rPr b="1" lang="en-US" sz="2000">
                <a:latin typeface="Times New Roman"/>
                <a:ea typeface="Times New Roman"/>
                <a:cs typeface="Times New Roman"/>
                <a:sym typeface="Times New Roman"/>
              </a:rPr>
              <a:t>For example, when a source sends several packets and there is no acknowledgment for a while, one assumption is that the network is congested. The delay in receiving an acknowledgment is interpreted as congestionin the network; the source should slow down. (Can be seen in TCP Congestion control)</a:t>
            </a:r>
            <a:endParaRPr/>
          </a:p>
          <a:p>
            <a:pPr indent="-342900" lvl="0" marL="342900" rtl="0" algn="just">
              <a:lnSpc>
                <a:spcPct val="80000"/>
              </a:lnSpc>
              <a:spcBef>
                <a:spcPts val="400"/>
              </a:spcBef>
              <a:spcAft>
                <a:spcPts val="0"/>
              </a:spcAft>
              <a:buClr>
                <a:schemeClr val="dk1"/>
              </a:buClr>
              <a:buSzPts val="2000"/>
              <a:buChar char="•"/>
            </a:pPr>
            <a:r>
              <a:rPr lang="en-US" sz="2000">
                <a:latin typeface="Times New Roman"/>
                <a:ea typeface="Times New Roman"/>
                <a:cs typeface="Times New Roman"/>
                <a:sym typeface="Times New Roman"/>
              </a:rPr>
              <a:t>Explicit Signalling:</a:t>
            </a:r>
            <a:endParaRPr/>
          </a:p>
          <a:p>
            <a:pPr indent="-342900" lvl="0" marL="342900" rtl="0" algn="just">
              <a:lnSpc>
                <a:spcPct val="80000"/>
              </a:lnSpc>
              <a:spcBef>
                <a:spcPts val="400"/>
              </a:spcBef>
              <a:spcAft>
                <a:spcPts val="0"/>
              </a:spcAft>
              <a:buClr>
                <a:schemeClr val="dk1"/>
              </a:buClr>
              <a:buSzPts val="2000"/>
              <a:buChar char="•"/>
            </a:pPr>
            <a:r>
              <a:rPr lang="en-US" sz="2000">
                <a:latin typeface="Times New Roman"/>
                <a:ea typeface="Times New Roman"/>
                <a:cs typeface="Times New Roman"/>
                <a:sym typeface="Times New Roman"/>
              </a:rPr>
              <a:t>The node that experiences congestion can explicitly send a signal to the source or destination.</a:t>
            </a:r>
            <a:endParaRPr/>
          </a:p>
          <a:p>
            <a:pPr indent="-342900" lvl="0" marL="342900" rtl="0" algn="just">
              <a:lnSpc>
                <a:spcPct val="80000"/>
              </a:lnSpc>
              <a:spcBef>
                <a:spcPts val="400"/>
              </a:spcBef>
              <a:spcAft>
                <a:spcPts val="0"/>
              </a:spcAft>
              <a:buClr>
                <a:schemeClr val="dk1"/>
              </a:buClr>
              <a:buSzPts val="2000"/>
              <a:buChar char="•"/>
            </a:pPr>
            <a:r>
              <a:rPr lang="en-US" sz="2000">
                <a:latin typeface="Times New Roman"/>
                <a:ea typeface="Times New Roman"/>
                <a:cs typeface="Times New Roman"/>
                <a:sym typeface="Times New Roman"/>
              </a:rPr>
              <a:t>The explicit-signalling method, however, is </a:t>
            </a:r>
            <a:r>
              <a:rPr b="1" lang="en-US" sz="2000">
                <a:latin typeface="Times New Roman"/>
                <a:ea typeface="Times New Roman"/>
                <a:cs typeface="Times New Roman"/>
                <a:sym typeface="Times New Roman"/>
              </a:rPr>
              <a:t>different from the choke-packet method. In the choke-packet method, a separate packet is used for this purpose; in the explicit-signallingmethod, the signal is included in the packets that carry data.</a:t>
            </a:r>
            <a:endParaRPr/>
          </a:p>
          <a:p>
            <a:pPr indent="-342900" lvl="0" marL="342900" rtl="0" algn="just">
              <a:lnSpc>
                <a:spcPct val="80000"/>
              </a:lnSpc>
              <a:spcBef>
                <a:spcPts val="400"/>
              </a:spcBef>
              <a:spcAft>
                <a:spcPts val="0"/>
              </a:spcAft>
              <a:buClr>
                <a:schemeClr val="dk1"/>
              </a:buClr>
              <a:buSzPts val="2000"/>
              <a:buChar char="•"/>
            </a:pPr>
            <a:r>
              <a:rPr lang="en-US" sz="2000">
                <a:latin typeface="Times New Roman"/>
                <a:ea typeface="Times New Roman"/>
                <a:cs typeface="Times New Roman"/>
                <a:sym typeface="Times New Roman"/>
              </a:rPr>
              <a:t>Explicit signalling </a:t>
            </a:r>
            <a:r>
              <a:rPr b="1" lang="en-US" sz="2000">
                <a:latin typeface="Times New Roman"/>
                <a:ea typeface="Times New Roman"/>
                <a:cs typeface="Times New Roman"/>
                <a:sym typeface="Times New Roman"/>
              </a:rPr>
              <a:t>can occur in either the forward or the backward direction. (Can be seen in ATM network) </a:t>
            </a:r>
            <a:endParaRPr/>
          </a:p>
          <a:p>
            <a:pPr indent="-215900" lvl="0" marL="342900" rtl="0" algn="just">
              <a:lnSpc>
                <a:spcPct val="80000"/>
              </a:lnSpc>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p:txBody>
      </p:sp>
      <p:sp>
        <p:nvSpPr>
          <p:cNvPr id="1508" name="Google Shape;1508;p158"/>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509" name="Google Shape;1509;p158"/>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510" name="Google Shape;1510;p158"/>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59"/>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517" name="Google Shape;1517;p159"/>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518" name="Google Shape;1518;p159"/>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19" name="Google Shape;1519;p159"/>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sz="4000"/>
              <a:t>General Principles of Congestion Control</a:t>
            </a:r>
            <a:endParaRPr/>
          </a:p>
        </p:txBody>
      </p:sp>
      <p:sp>
        <p:nvSpPr>
          <p:cNvPr id="1520" name="Google Shape;1520;p159"/>
          <p:cNvSpPr txBox="1"/>
          <p:nvPr>
            <p:ph idx="1" type="body"/>
          </p:nvPr>
        </p:nvSpPr>
        <p:spPr>
          <a:xfrm>
            <a:off x="601133" y="1708150"/>
            <a:ext cx="11590867" cy="48450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Calibri"/>
              <a:buAutoNum type="arabicPeriod"/>
            </a:pPr>
            <a:r>
              <a:rPr lang="en-US" sz="3200"/>
              <a:t>Monitor the system .</a:t>
            </a:r>
            <a:endParaRPr/>
          </a:p>
          <a:p>
            <a:pPr indent="-285750" lvl="1" marL="742950" rtl="0" algn="l">
              <a:spcBef>
                <a:spcPts val="640"/>
              </a:spcBef>
              <a:spcAft>
                <a:spcPts val="0"/>
              </a:spcAft>
              <a:buClr>
                <a:schemeClr val="dk1"/>
              </a:buClr>
              <a:buSzPts val="3200"/>
              <a:buChar char="–"/>
            </a:pPr>
            <a:r>
              <a:rPr lang="en-US" sz="3200"/>
              <a:t>detect when and where congestion occurs.</a:t>
            </a:r>
            <a:endParaRPr/>
          </a:p>
          <a:p>
            <a:pPr indent="-342900" lvl="0" marL="342900" rtl="0" algn="l">
              <a:spcBef>
                <a:spcPts val="640"/>
              </a:spcBef>
              <a:spcAft>
                <a:spcPts val="0"/>
              </a:spcAft>
              <a:buClr>
                <a:schemeClr val="dk1"/>
              </a:buClr>
              <a:buSzPts val="3200"/>
              <a:buFont typeface="Calibri"/>
              <a:buAutoNum type="arabicPeriod"/>
            </a:pPr>
            <a:r>
              <a:rPr lang="en-US" sz="3200"/>
              <a:t>Pass information to where action can be taken.</a:t>
            </a:r>
            <a:endParaRPr/>
          </a:p>
          <a:p>
            <a:pPr indent="-342900" lvl="0" marL="342900" rtl="0" algn="l">
              <a:spcBef>
                <a:spcPts val="640"/>
              </a:spcBef>
              <a:spcAft>
                <a:spcPts val="0"/>
              </a:spcAft>
              <a:buClr>
                <a:schemeClr val="dk1"/>
              </a:buClr>
              <a:buSzPts val="3200"/>
              <a:buFont typeface="Calibri"/>
              <a:buAutoNum type="arabicPeriod"/>
            </a:pPr>
            <a:r>
              <a:rPr lang="en-US" sz="3200"/>
              <a:t>Adjust system operation to correct the problem.</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60"/>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527" name="Google Shape;1527;p160"/>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528" name="Google Shape;1528;p160"/>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9" name="Google Shape;1529;p160"/>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Congestion Prevention Policies</a:t>
            </a:r>
            <a:endParaRPr/>
          </a:p>
        </p:txBody>
      </p:sp>
      <p:sp>
        <p:nvSpPr>
          <p:cNvPr id="1530" name="Google Shape;1530;p160"/>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Calibri"/>
              <a:buNone/>
            </a:pPr>
            <a:r>
              <a:rPr lang="en-US"/>
              <a:t>Policies that affect congestion.</a:t>
            </a:r>
            <a:endParaRPr/>
          </a:p>
        </p:txBody>
      </p:sp>
      <p:sp>
        <p:nvSpPr>
          <p:cNvPr id="1531" name="Google Shape;1531;p160"/>
          <p:cNvSpPr txBox="1"/>
          <p:nvPr/>
        </p:nvSpPr>
        <p:spPr>
          <a:xfrm>
            <a:off x="4910667" y="2455863"/>
            <a:ext cx="2004484"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5-26</a:t>
            </a:r>
            <a:endParaRPr/>
          </a:p>
        </p:txBody>
      </p:sp>
      <p:pic>
        <p:nvPicPr>
          <p:cNvPr descr="5-26" id="1532" name="Google Shape;1532;p160"/>
          <p:cNvPicPr preferRelativeResize="0"/>
          <p:nvPr/>
        </p:nvPicPr>
        <p:blipFill rotWithShape="1">
          <a:blip r:embed="rId3">
            <a:alphaModFix/>
          </a:blip>
          <a:srcRect b="0" l="0" r="0" t="0"/>
          <a:stretch/>
        </p:blipFill>
        <p:spPr>
          <a:xfrm>
            <a:off x="1464733" y="1093788"/>
            <a:ext cx="9118600" cy="45275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6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539" name="Google Shape;1539;p16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540" name="Google Shape;1540;p16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1" name="Google Shape;1541;p161"/>
          <p:cNvSpPr txBox="1"/>
          <p:nvPr>
            <p:ph type="title"/>
          </p:nvPr>
        </p:nvSpPr>
        <p:spPr>
          <a:xfrm>
            <a:off x="0" y="238125"/>
            <a:ext cx="12192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sz="4000"/>
              <a:t>Congestion Control in Virtual-Circuit Subnets</a:t>
            </a:r>
            <a:endParaRPr/>
          </a:p>
        </p:txBody>
      </p:sp>
      <p:sp>
        <p:nvSpPr>
          <p:cNvPr id="1542" name="Google Shape;1542;p161"/>
          <p:cNvSpPr txBox="1"/>
          <p:nvPr>
            <p:ph idx="1" type="body"/>
          </p:nvPr>
        </p:nvSpPr>
        <p:spPr>
          <a:xfrm>
            <a:off x="1244600" y="5389564"/>
            <a:ext cx="9880600" cy="116363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accent2"/>
              </a:buClr>
              <a:buSzPts val="3200"/>
              <a:buFont typeface="Calibri"/>
              <a:buNone/>
            </a:pPr>
            <a:r>
              <a:rPr lang="en-US">
                <a:solidFill>
                  <a:schemeClr val="accent2"/>
                </a:solidFill>
              </a:rPr>
              <a:t>(a)</a:t>
            </a:r>
            <a:r>
              <a:rPr lang="en-US"/>
              <a:t> A congested subnet. </a:t>
            </a:r>
            <a:r>
              <a:rPr lang="en-US">
                <a:solidFill>
                  <a:schemeClr val="accent2"/>
                </a:solidFill>
              </a:rPr>
              <a:t>(b)</a:t>
            </a:r>
            <a:r>
              <a:rPr lang="en-US"/>
              <a:t> A redrawn subnet, eliminates congestion and a virtual circuit from A to B.</a:t>
            </a:r>
            <a:endParaRPr/>
          </a:p>
        </p:txBody>
      </p:sp>
      <p:sp>
        <p:nvSpPr>
          <p:cNvPr descr="5-27" id="1543" name="Google Shape;1543;p161"/>
          <p:cNvSpPr/>
          <p:nvPr/>
        </p:nvSpPr>
        <p:spPr>
          <a:xfrm>
            <a:off x="920751" y="1830389"/>
            <a:ext cx="10350500" cy="2968625"/>
          </a:xfrm>
          <a:prstGeom prst="rect">
            <a:avLst/>
          </a:prstGeom>
          <a:noFill/>
          <a:ln>
            <a:noFill/>
          </a:ln>
        </p:spPr>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6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550" name="Google Shape;1550;p16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551" name="Google Shape;1551;p16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2" name="Google Shape;1552;p162"/>
          <p:cNvSpPr txBox="1"/>
          <p:nvPr>
            <p:ph type="title"/>
          </p:nvPr>
        </p:nvSpPr>
        <p:spPr>
          <a:xfrm>
            <a:off x="965200" y="323850"/>
            <a:ext cx="5054600" cy="16954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Hop-by-Hop Choke Packets</a:t>
            </a:r>
            <a:endParaRPr/>
          </a:p>
        </p:txBody>
      </p:sp>
      <p:sp>
        <p:nvSpPr>
          <p:cNvPr id="1553" name="Google Shape;1553;p162"/>
          <p:cNvSpPr txBox="1"/>
          <p:nvPr>
            <p:ph idx="1" type="body"/>
          </p:nvPr>
        </p:nvSpPr>
        <p:spPr>
          <a:xfrm>
            <a:off x="0" y="4210050"/>
            <a:ext cx="6019800" cy="23241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accent2"/>
              </a:buClr>
              <a:buSzPts val="2960"/>
              <a:buFont typeface="Calibri"/>
              <a:buNone/>
            </a:pPr>
            <a:r>
              <a:rPr lang="en-US" sz="2960">
                <a:solidFill>
                  <a:schemeClr val="accent2"/>
                </a:solidFill>
              </a:rPr>
              <a:t>(a)</a:t>
            </a:r>
            <a:r>
              <a:rPr lang="en-US" sz="2960"/>
              <a:t> A choke packet that affects only the source.</a:t>
            </a:r>
            <a:endParaRPr/>
          </a:p>
          <a:p>
            <a:pPr indent="-342900" lvl="0" marL="342900" rtl="0" algn="l">
              <a:lnSpc>
                <a:spcPct val="80000"/>
              </a:lnSpc>
              <a:spcBef>
                <a:spcPts val="592"/>
              </a:spcBef>
              <a:spcAft>
                <a:spcPts val="0"/>
              </a:spcAft>
              <a:buClr>
                <a:schemeClr val="dk1"/>
              </a:buClr>
              <a:buSzPts val="2960"/>
              <a:buFont typeface="Calibri"/>
              <a:buNone/>
            </a:pPr>
            <a:r>
              <a:t/>
            </a:r>
            <a:endParaRPr sz="2960"/>
          </a:p>
          <a:p>
            <a:pPr indent="-342900" lvl="0" marL="342900" rtl="0" algn="l">
              <a:lnSpc>
                <a:spcPct val="80000"/>
              </a:lnSpc>
              <a:spcBef>
                <a:spcPts val="592"/>
              </a:spcBef>
              <a:spcAft>
                <a:spcPts val="0"/>
              </a:spcAft>
              <a:buClr>
                <a:schemeClr val="accent2"/>
              </a:buClr>
              <a:buSzPts val="2960"/>
              <a:buFont typeface="Calibri"/>
              <a:buNone/>
            </a:pPr>
            <a:r>
              <a:rPr lang="en-US" sz="2960">
                <a:solidFill>
                  <a:schemeClr val="accent2"/>
                </a:solidFill>
              </a:rPr>
              <a:t>(b)</a:t>
            </a:r>
            <a:r>
              <a:rPr lang="en-US" sz="2960"/>
              <a:t> A choke packet that affects each hop it passes through.</a:t>
            </a:r>
            <a:endParaRPr/>
          </a:p>
        </p:txBody>
      </p:sp>
      <p:pic>
        <p:nvPicPr>
          <p:cNvPr descr="5-28" id="1554" name="Google Shape;1554;p162"/>
          <p:cNvPicPr preferRelativeResize="0"/>
          <p:nvPr/>
        </p:nvPicPr>
        <p:blipFill rotWithShape="1">
          <a:blip r:embed="rId3">
            <a:alphaModFix/>
          </a:blip>
          <a:srcRect b="0" l="0" r="0" t="0"/>
          <a:stretch/>
        </p:blipFill>
        <p:spPr>
          <a:xfrm>
            <a:off x="6146800" y="247650"/>
            <a:ext cx="5613400" cy="6338888"/>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6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561" name="Google Shape;1561;p16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562" name="Google Shape;1562;p16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3" name="Google Shape;1563;p16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Jitter Control</a:t>
            </a:r>
            <a:endParaRPr/>
          </a:p>
        </p:txBody>
      </p:sp>
      <p:sp>
        <p:nvSpPr>
          <p:cNvPr id="1564" name="Google Shape;1564;p163"/>
          <p:cNvSpPr txBox="1"/>
          <p:nvPr>
            <p:ph idx="1" type="body"/>
          </p:nvPr>
        </p:nvSpPr>
        <p:spPr>
          <a:xfrm>
            <a:off x="2654301" y="6019800"/>
            <a:ext cx="7649633" cy="83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accent2"/>
              </a:buClr>
              <a:buSzPts val="3200"/>
              <a:buFont typeface="Calibri"/>
              <a:buNone/>
            </a:pPr>
            <a:r>
              <a:rPr lang="en-US">
                <a:solidFill>
                  <a:schemeClr val="accent2"/>
                </a:solidFill>
              </a:rPr>
              <a:t>(a)</a:t>
            </a:r>
            <a:r>
              <a:rPr lang="en-US"/>
              <a:t> High jitter.         </a:t>
            </a:r>
            <a:r>
              <a:rPr lang="en-US">
                <a:solidFill>
                  <a:schemeClr val="accent2"/>
                </a:solidFill>
              </a:rPr>
              <a:t>(b)</a:t>
            </a:r>
            <a:r>
              <a:rPr lang="en-US"/>
              <a:t> Low jitter.</a:t>
            </a:r>
            <a:endParaRPr/>
          </a:p>
        </p:txBody>
      </p:sp>
      <p:sp>
        <p:nvSpPr>
          <p:cNvPr descr="5-29" id="1565" name="Google Shape;1565;p163"/>
          <p:cNvSpPr/>
          <p:nvPr/>
        </p:nvSpPr>
        <p:spPr>
          <a:xfrm>
            <a:off x="1030817" y="1693864"/>
            <a:ext cx="10462683" cy="3582987"/>
          </a:xfrm>
          <a:prstGeom prst="rect">
            <a:avLst/>
          </a:prstGeom>
          <a:noFill/>
          <a:ln>
            <a:noFill/>
          </a:ln>
        </p:spPr>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64"/>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TCP Congestion Control Algorithms</a:t>
            </a:r>
            <a:endParaRPr/>
          </a:p>
        </p:txBody>
      </p:sp>
      <p:sp>
        <p:nvSpPr>
          <p:cNvPr id="1571" name="Google Shape;1571;p164"/>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US"/>
              <a:t>The Leaky Bucket Algorithm</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US"/>
              <a:t>The Token Bucket Algorithm</a:t>
            </a:r>
            <a:endParaRPr/>
          </a:p>
        </p:txBody>
      </p:sp>
      <p:sp>
        <p:nvSpPr>
          <p:cNvPr id="1572" name="Google Shape;1572;p164"/>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573" name="Google Shape;1573;p16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574" name="Google Shape;1574;p16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65"/>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581" name="Google Shape;1581;p165"/>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582" name="Google Shape;1582;p165"/>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83" name="Google Shape;1583;p165"/>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The Leaky Bucket Algorithm</a:t>
            </a:r>
            <a:endParaRPr/>
          </a:p>
        </p:txBody>
      </p:sp>
      <p:sp>
        <p:nvSpPr>
          <p:cNvPr id="1584" name="Google Shape;1584;p165"/>
          <p:cNvSpPr txBox="1"/>
          <p:nvPr>
            <p:ph idx="1" type="body"/>
          </p:nvPr>
        </p:nvSpPr>
        <p:spPr>
          <a:xfrm>
            <a:off x="596901" y="5848350"/>
            <a:ext cx="11808884" cy="83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accent2"/>
              </a:buClr>
              <a:buSzPts val="3200"/>
              <a:buFont typeface="Calibri"/>
              <a:buNone/>
            </a:pPr>
            <a:r>
              <a:rPr lang="en-US">
                <a:solidFill>
                  <a:schemeClr val="accent2"/>
                </a:solidFill>
              </a:rPr>
              <a:t>(a)</a:t>
            </a:r>
            <a:r>
              <a:rPr lang="en-US"/>
              <a:t> A leaky bucket with water.  </a:t>
            </a:r>
            <a:r>
              <a:rPr lang="en-US">
                <a:solidFill>
                  <a:schemeClr val="accent2"/>
                </a:solidFill>
              </a:rPr>
              <a:t>(b)</a:t>
            </a:r>
            <a:r>
              <a:rPr lang="en-US"/>
              <a:t> a leaky bucket with packets.</a:t>
            </a:r>
            <a:endParaRPr/>
          </a:p>
        </p:txBody>
      </p:sp>
      <p:pic>
        <p:nvPicPr>
          <p:cNvPr descr="5-32" id="1585" name="Google Shape;1585;p165"/>
          <p:cNvPicPr preferRelativeResize="0"/>
          <p:nvPr/>
        </p:nvPicPr>
        <p:blipFill rotWithShape="1">
          <a:blip r:embed="rId3">
            <a:alphaModFix/>
          </a:blip>
          <a:srcRect b="0" l="0" r="0" t="0"/>
          <a:stretch/>
        </p:blipFill>
        <p:spPr>
          <a:xfrm>
            <a:off x="2133600" y="1752600"/>
            <a:ext cx="7945967" cy="38671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66"/>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592" name="Google Shape;1592;p166"/>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593" name="Google Shape;1593;p166"/>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94" name="Google Shape;1594;p166"/>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The Token Bucket Algorithm</a:t>
            </a:r>
            <a:endParaRPr/>
          </a:p>
        </p:txBody>
      </p:sp>
      <p:sp>
        <p:nvSpPr>
          <p:cNvPr id="1595" name="Google Shape;1595;p166"/>
          <p:cNvSpPr txBox="1"/>
          <p:nvPr>
            <p:ph idx="1" type="body"/>
          </p:nvPr>
        </p:nvSpPr>
        <p:spPr>
          <a:xfrm>
            <a:off x="0" y="6134101"/>
            <a:ext cx="12192000" cy="536575"/>
          </a:xfrm>
          <a:prstGeom prst="rect">
            <a:avLst/>
          </a:prstGeom>
          <a:noFill/>
          <a:ln>
            <a:noFill/>
          </a:ln>
        </p:spPr>
        <p:txBody>
          <a:bodyPr anchorCtr="0" anchor="t" bIns="45700" lIns="91425" spcFirstLastPara="1" rIns="91425" wrap="square" tIns="45700">
            <a:noAutofit/>
          </a:bodyPr>
          <a:lstStyle/>
          <a:p>
            <a:pPr indent="-342900" lvl="0" marL="342900" rtl="0" algn="ctr">
              <a:lnSpc>
                <a:spcPct val="90000"/>
              </a:lnSpc>
              <a:spcBef>
                <a:spcPts val="0"/>
              </a:spcBef>
              <a:spcAft>
                <a:spcPts val="0"/>
              </a:spcAft>
              <a:buClr>
                <a:schemeClr val="accent2"/>
              </a:buClr>
              <a:buSzPts val="3200"/>
              <a:buFont typeface="Calibri"/>
              <a:buNone/>
            </a:pPr>
            <a:r>
              <a:rPr lang="en-US">
                <a:solidFill>
                  <a:schemeClr val="accent2"/>
                </a:solidFill>
              </a:rPr>
              <a:t>(a)</a:t>
            </a:r>
            <a:r>
              <a:rPr lang="en-US"/>
              <a:t> Before.      </a:t>
            </a:r>
            <a:r>
              <a:rPr lang="en-US">
                <a:solidFill>
                  <a:schemeClr val="accent2"/>
                </a:solidFill>
              </a:rPr>
              <a:t>(b)</a:t>
            </a:r>
            <a:r>
              <a:rPr lang="en-US"/>
              <a:t>   After.</a:t>
            </a:r>
            <a:endParaRPr/>
          </a:p>
        </p:txBody>
      </p:sp>
      <p:sp>
        <p:nvSpPr>
          <p:cNvPr id="1596" name="Google Shape;1596;p166"/>
          <p:cNvSpPr txBox="1"/>
          <p:nvPr/>
        </p:nvSpPr>
        <p:spPr>
          <a:xfrm>
            <a:off x="4794251" y="2755900"/>
            <a:ext cx="1735667"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5-34</a:t>
            </a:r>
            <a:endParaRPr/>
          </a:p>
        </p:txBody>
      </p:sp>
      <p:pic>
        <p:nvPicPr>
          <p:cNvPr descr="5-34" id="1597" name="Google Shape;1597;p166"/>
          <p:cNvPicPr preferRelativeResize="0"/>
          <p:nvPr/>
        </p:nvPicPr>
        <p:blipFill rotWithShape="1">
          <a:blip r:embed="rId3">
            <a:alphaModFix/>
          </a:blip>
          <a:srcRect b="0" l="0" r="0" t="0"/>
          <a:stretch/>
        </p:blipFill>
        <p:spPr>
          <a:xfrm>
            <a:off x="2362200" y="1620837"/>
            <a:ext cx="6824133" cy="44751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type="title"/>
          </p:nvPr>
        </p:nvSpPr>
        <p:spPr>
          <a:xfrm>
            <a:off x="609600" y="274638"/>
            <a:ext cx="10972801"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IPv4 Datagram Format</a:t>
            </a:r>
            <a:endParaRPr/>
          </a:p>
        </p:txBody>
      </p:sp>
      <p:sp>
        <p:nvSpPr>
          <p:cNvPr id="379" name="Google Shape;379;p50"/>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Checksum: 1’s compliment checksum </a:t>
            </a:r>
            <a:endParaRPr/>
          </a:p>
          <a:p>
            <a:pPr indent="-342900" lvl="0" marL="342900" rtl="0" algn="l">
              <a:spcBef>
                <a:spcPts val="640"/>
              </a:spcBef>
              <a:spcAft>
                <a:spcPts val="0"/>
              </a:spcAft>
              <a:buClr>
                <a:schemeClr val="dk1"/>
              </a:buClr>
              <a:buSzPts val="3200"/>
              <a:buChar char="•"/>
            </a:pPr>
            <a:r>
              <a:rPr lang="en-US"/>
              <a:t>Source address: is the IPv4 address of the source.</a:t>
            </a:r>
            <a:endParaRPr/>
          </a:p>
          <a:p>
            <a:pPr indent="-342900" lvl="0" marL="342900" rtl="0" algn="l">
              <a:spcBef>
                <a:spcPts val="640"/>
              </a:spcBef>
              <a:spcAft>
                <a:spcPts val="0"/>
              </a:spcAft>
              <a:buClr>
                <a:schemeClr val="dk1"/>
              </a:buClr>
              <a:buSzPts val="3200"/>
              <a:buChar char="•"/>
            </a:pPr>
            <a:r>
              <a:rPr lang="en-US"/>
              <a:t>Destination address: is the IPv4 address of the source.</a:t>
            </a:r>
            <a:endParaRPr/>
          </a:p>
        </p:txBody>
      </p:sp>
      <p:sp>
        <p:nvSpPr>
          <p:cNvPr id="380" name="Google Shape;380;p50"/>
          <p:cNvSpPr txBox="1"/>
          <p:nvPr>
            <p:ph idx="12" type="sldNum"/>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20.</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167"/>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604" name="Google Shape;1604;p167"/>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605" name="Google Shape;1605;p167"/>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6" name="Google Shape;1606;p167"/>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Admission Control</a:t>
            </a:r>
            <a:endParaRPr/>
          </a:p>
        </p:txBody>
      </p:sp>
      <p:sp>
        <p:nvSpPr>
          <p:cNvPr id="1607" name="Google Shape;1607;p167"/>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Calibri"/>
              <a:buNone/>
            </a:pPr>
            <a:r>
              <a:rPr lang="en-US"/>
              <a:t>An example of flow specification.</a:t>
            </a:r>
            <a:endParaRPr/>
          </a:p>
        </p:txBody>
      </p:sp>
      <p:sp>
        <p:nvSpPr>
          <p:cNvPr id="1608" name="Google Shape;1608;p167"/>
          <p:cNvSpPr txBox="1"/>
          <p:nvPr/>
        </p:nvSpPr>
        <p:spPr>
          <a:xfrm>
            <a:off x="4927601" y="2605088"/>
            <a:ext cx="20193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5-34</a:t>
            </a:r>
            <a:endParaRPr/>
          </a:p>
        </p:txBody>
      </p:sp>
      <p:pic>
        <p:nvPicPr>
          <p:cNvPr descr="5-35" id="1609" name="Google Shape;1609;p167"/>
          <p:cNvPicPr preferRelativeResize="0"/>
          <p:nvPr/>
        </p:nvPicPr>
        <p:blipFill rotWithShape="1">
          <a:blip r:embed="rId3">
            <a:alphaModFix/>
          </a:blip>
          <a:srcRect b="0" l="0" r="0" t="0"/>
          <a:stretch/>
        </p:blipFill>
        <p:spPr>
          <a:xfrm>
            <a:off x="2819400" y="2667000"/>
            <a:ext cx="6817784" cy="2987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68"/>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616" name="Google Shape;1616;p168"/>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617" name="Google Shape;1617;p168"/>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8" name="Google Shape;1618;p168"/>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Packet Scheduling</a:t>
            </a:r>
            <a:endParaRPr/>
          </a:p>
        </p:txBody>
      </p:sp>
      <p:sp>
        <p:nvSpPr>
          <p:cNvPr id="1619" name="Google Shape;1619;p168"/>
          <p:cNvSpPr txBox="1"/>
          <p:nvPr>
            <p:ph idx="1" type="body"/>
          </p:nvPr>
        </p:nvSpPr>
        <p:spPr>
          <a:xfrm>
            <a:off x="2135717" y="5353050"/>
            <a:ext cx="10056283" cy="838200"/>
          </a:xfrm>
          <a:prstGeom prst="rect">
            <a:avLst/>
          </a:prstGeom>
          <a:noFill/>
          <a:ln>
            <a:noFill/>
          </a:ln>
        </p:spPr>
        <p:txBody>
          <a:bodyPr anchorCtr="0" anchor="t" bIns="45700" lIns="91425" spcFirstLastPara="1" rIns="91425" wrap="square" tIns="45700">
            <a:noAutofit/>
          </a:bodyPr>
          <a:lstStyle/>
          <a:p>
            <a:pPr indent="-342900" lvl="0" marL="342900" rtl="0" algn="l">
              <a:lnSpc>
                <a:spcPct val="70000"/>
              </a:lnSpc>
              <a:spcBef>
                <a:spcPts val="0"/>
              </a:spcBef>
              <a:spcAft>
                <a:spcPts val="0"/>
              </a:spcAft>
              <a:buClr>
                <a:schemeClr val="accent2"/>
              </a:buClr>
              <a:buSzPts val="2960"/>
              <a:buFont typeface="Calibri"/>
              <a:buNone/>
            </a:pPr>
            <a:r>
              <a:rPr lang="en-US" sz="2960">
                <a:solidFill>
                  <a:schemeClr val="accent2"/>
                </a:solidFill>
              </a:rPr>
              <a:t>(a)</a:t>
            </a:r>
            <a:r>
              <a:rPr lang="en-US" sz="2960"/>
              <a:t> A router with five packets queued for line O.</a:t>
            </a:r>
            <a:endParaRPr/>
          </a:p>
          <a:p>
            <a:pPr indent="-342900" lvl="0" marL="342900" rtl="0" algn="l">
              <a:lnSpc>
                <a:spcPct val="70000"/>
              </a:lnSpc>
              <a:spcBef>
                <a:spcPts val="592"/>
              </a:spcBef>
              <a:spcAft>
                <a:spcPts val="0"/>
              </a:spcAft>
              <a:buClr>
                <a:schemeClr val="accent2"/>
              </a:buClr>
              <a:buSzPts val="2960"/>
              <a:buFont typeface="Calibri"/>
              <a:buNone/>
            </a:pPr>
            <a:r>
              <a:rPr lang="en-US" sz="2960">
                <a:solidFill>
                  <a:schemeClr val="accent2"/>
                </a:solidFill>
              </a:rPr>
              <a:t>(b)</a:t>
            </a:r>
            <a:r>
              <a:rPr lang="en-US" sz="2960"/>
              <a:t> Finishing times for the five packets.</a:t>
            </a:r>
            <a:endParaRPr/>
          </a:p>
        </p:txBody>
      </p:sp>
      <p:pic>
        <p:nvPicPr>
          <p:cNvPr descr="5-36" id="1620" name="Google Shape;1620;p168"/>
          <p:cNvPicPr preferRelativeResize="0"/>
          <p:nvPr/>
        </p:nvPicPr>
        <p:blipFill rotWithShape="1">
          <a:blip r:embed="rId3">
            <a:alphaModFix/>
          </a:blip>
          <a:srcRect b="0" l="0" r="0" t="0"/>
          <a:stretch/>
        </p:blipFill>
        <p:spPr>
          <a:xfrm>
            <a:off x="766233" y="2039939"/>
            <a:ext cx="10991851" cy="2509837"/>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69"/>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627" name="Google Shape;1627;p169"/>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628" name="Google Shape;1628;p169"/>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9" name="Google Shape;1629;p169"/>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RSVP-The ReSerVation Protocol</a:t>
            </a:r>
            <a:endParaRPr/>
          </a:p>
        </p:txBody>
      </p:sp>
      <p:sp>
        <p:nvSpPr>
          <p:cNvPr id="1630" name="Google Shape;1630;p169"/>
          <p:cNvSpPr txBox="1"/>
          <p:nvPr/>
        </p:nvSpPr>
        <p:spPr>
          <a:xfrm>
            <a:off x="787400" y="5753101"/>
            <a:ext cx="102362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accent2"/>
                </a:solidFill>
                <a:latin typeface="Times New Roman"/>
                <a:ea typeface="Times New Roman"/>
                <a:cs typeface="Times New Roman"/>
                <a:sym typeface="Times New Roman"/>
              </a:rPr>
              <a:t>(a)</a:t>
            </a:r>
            <a:r>
              <a:rPr lang="en-US" sz="2400">
                <a:solidFill>
                  <a:schemeClr val="dk1"/>
                </a:solidFill>
                <a:latin typeface="Times New Roman"/>
                <a:ea typeface="Times New Roman"/>
                <a:cs typeface="Times New Roman"/>
                <a:sym typeface="Times New Roman"/>
              </a:rPr>
              <a:t> A network,   </a:t>
            </a:r>
            <a:r>
              <a:rPr lang="en-US" sz="2400">
                <a:solidFill>
                  <a:schemeClr val="accent2"/>
                </a:solidFill>
                <a:latin typeface="Times New Roman"/>
                <a:ea typeface="Times New Roman"/>
                <a:cs typeface="Times New Roman"/>
                <a:sym typeface="Times New Roman"/>
              </a:rPr>
              <a:t>(b)</a:t>
            </a:r>
            <a:r>
              <a:rPr lang="en-US" sz="2400">
                <a:solidFill>
                  <a:schemeClr val="dk1"/>
                </a:solidFill>
                <a:latin typeface="Times New Roman"/>
                <a:ea typeface="Times New Roman"/>
                <a:cs typeface="Times New Roman"/>
                <a:sym typeface="Times New Roman"/>
              </a:rPr>
              <a:t> The multicast spanning tree for host 1.  </a:t>
            </a:r>
            <a:br>
              <a:rPr lang="en-US" sz="2400">
                <a:solidFill>
                  <a:schemeClr val="dk1"/>
                </a:solidFill>
                <a:latin typeface="Times New Roman"/>
                <a:ea typeface="Times New Roman"/>
                <a:cs typeface="Times New Roman"/>
                <a:sym typeface="Times New Roman"/>
              </a:rPr>
            </a:br>
            <a:r>
              <a:rPr lang="en-US" sz="2400">
                <a:solidFill>
                  <a:schemeClr val="accent2"/>
                </a:solidFill>
                <a:latin typeface="Times New Roman"/>
                <a:ea typeface="Times New Roman"/>
                <a:cs typeface="Times New Roman"/>
                <a:sym typeface="Times New Roman"/>
              </a:rPr>
              <a:t>(c)</a:t>
            </a:r>
            <a:r>
              <a:rPr lang="en-US" sz="2400">
                <a:solidFill>
                  <a:schemeClr val="dk1"/>
                </a:solidFill>
                <a:latin typeface="Times New Roman"/>
                <a:ea typeface="Times New Roman"/>
                <a:cs typeface="Times New Roman"/>
                <a:sym typeface="Times New Roman"/>
              </a:rPr>
              <a:t>  The multicast spanning tree for host 2.</a:t>
            </a:r>
            <a:endParaRPr/>
          </a:p>
        </p:txBody>
      </p:sp>
      <p:pic>
        <p:nvPicPr>
          <p:cNvPr descr="5-37" id="1631" name="Google Shape;1631;p169"/>
          <p:cNvPicPr preferRelativeResize="0"/>
          <p:nvPr/>
        </p:nvPicPr>
        <p:blipFill rotWithShape="1">
          <a:blip r:embed="rId3">
            <a:alphaModFix/>
          </a:blip>
          <a:srcRect b="0" l="0" r="0" t="0"/>
          <a:stretch/>
        </p:blipFill>
        <p:spPr>
          <a:xfrm>
            <a:off x="1905000" y="1447800"/>
            <a:ext cx="8445500" cy="4214813"/>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70"/>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638" name="Google Shape;1638;p170"/>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639" name="Google Shape;1639;p170"/>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40" name="Google Shape;1640;p170"/>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RSVP-The ReSerVation Protocol (2)</a:t>
            </a:r>
            <a:endParaRPr/>
          </a:p>
        </p:txBody>
      </p:sp>
      <p:sp>
        <p:nvSpPr>
          <p:cNvPr id="1641" name="Google Shape;1641;p170"/>
          <p:cNvSpPr txBox="1"/>
          <p:nvPr/>
        </p:nvSpPr>
        <p:spPr>
          <a:xfrm>
            <a:off x="635000" y="5749926"/>
            <a:ext cx="110998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accent2"/>
                </a:solidFill>
                <a:latin typeface="Times New Roman"/>
                <a:ea typeface="Times New Roman"/>
                <a:cs typeface="Times New Roman"/>
                <a:sym typeface="Times New Roman"/>
              </a:rPr>
              <a:t>(a) </a:t>
            </a:r>
            <a:r>
              <a:rPr lang="en-US" sz="2400">
                <a:solidFill>
                  <a:schemeClr val="dk1"/>
                </a:solidFill>
                <a:latin typeface="Times New Roman"/>
                <a:ea typeface="Times New Roman"/>
                <a:cs typeface="Times New Roman"/>
                <a:sym typeface="Times New Roman"/>
              </a:rPr>
              <a:t>Host 3 requests a channel to host 1.  </a:t>
            </a:r>
            <a:r>
              <a:rPr lang="en-US" sz="2400">
                <a:solidFill>
                  <a:schemeClr val="accent2"/>
                </a:solidFill>
                <a:latin typeface="Times New Roman"/>
                <a:ea typeface="Times New Roman"/>
                <a:cs typeface="Times New Roman"/>
                <a:sym typeface="Times New Roman"/>
              </a:rPr>
              <a:t>(b)</a:t>
            </a:r>
            <a:r>
              <a:rPr lang="en-US" sz="2400">
                <a:solidFill>
                  <a:schemeClr val="dk1"/>
                </a:solidFill>
                <a:latin typeface="Times New Roman"/>
                <a:ea typeface="Times New Roman"/>
                <a:cs typeface="Times New Roman"/>
                <a:sym typeface="Times New Roman"/>
              </a:rPr>
              <a:t> Host 3 then requests a second channel, to host 2.  </a:t>
            </a:r>
            <a:r>
              <a:rPr lang="en-US" sz="2400">
                <a:solidFill>
                  <a:schemeClr val="accent2"/>
                </a:solidFill>
                <a:latin typeface="Times New Roman"/>
                <a:ea typeface="Times New Roman"/>
                <a:cs typeface="Times New Roman"/>
                <a:sym typeface="Times New Roman"/>
              </a:rPr>
              <a:t>(c)</a:t>
            </a:r>
            <a:r>
              <a:rPr lang="en-US" sz="2400">
                <a:solidFill>
                  <a:schemeClr val="dk1"/>
                </a:solidFill>
                <a:latin typeface="Times New Roman"/>
                <a:ea typeface="Times New Roman"/>
                <a:cs typeface="Times New Roman"/>
                <a:sym typeface="Times New Roman"/>
              </a:rPr>
              <a:t> Host 5 requests a channel to host 1.</a:t>
            </a:r>
            <a:endParaRPr/>
          </a:p>
        </p:txBody>
      </p:sp>
      <p:pic>
        <p:nvPicPr>
          <p:cNvPr descr="5-38" id="1642" name="Google Shape;1642;p170"/>
          <p:cNvPicPr preferRelativeResize="0"/>
          <p:nvPr/>
        </p:nvPicPr>
        <p:blipFill rotWithShape="1">
          <a:blip r:embed="rId3">
            <a:alphaModFix/>
          </a:blip>
          <a:srcRect b="0" l="0" r="0" t="0"/>
          <a:stretch/>
        </p:blipFill>
        <p:spPr>
          <a:xfrm>
            <a:off x="863600" y="1358901"/>
            <a:ext cx="10456333" cy="4100513"/>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7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649" name="Google Shape;1649;p17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650" name="Google Shape;1650;p17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1" name="Google Shape;1651;p171"/>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Expedited Forwarding</a:t>
            </a:r>
            <a:endParaRPr/>
          </a:p>
        </p:txBody>
      </p:sp>
      <p:sp>
        <p:nvSpPr>
          <p:cNvPr id="1652" name="Google Shape;1652;p171"/>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Calibri"/>
              <a:buNone/>
            </a:pPr>
            <a:r>
              <a:rPr lang="en-US"/>
              <a:t>Expedited packets experience a traffic-free network.</a:t>
            </a:r>
            <a:endParaRPr/>
          </a:p>
        </p:txBody>
      </p:sp>
      <p:pic>
        <p:nvPicPr>
          <p:cNvPr descr="5-39" id="1653" name="Google Shape;1653;p171"/>
          <p:cNvPicPr preferRelativeResize="0"/>
          <p:nvPr/>
        </p:nvPicPr>
        <p:blipFill rotWithShape="1">
          <a:blip r:embed="rId3">
            <a:alphaModFix/>
          </a:blip>
          <a:srcRect b="0" l="0" r="0" t="0"/>
          <a:stretch/>
        </p:blipFill>
        <p:spPr>
          <a:xfrm>
            <a:off x="994833" y="2017714"/>
            <a:ext cx="10526184" cy="247808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7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660" name="Google Shape;1660;p17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661" name="Google Shape;1661;p17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62" name="Google Shape;1662;p172"/>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Assured Forwarding</a:t>
            </a:r>
            <a:endParaRPr/>
          </a:p>
        </p:txBody>
      </p:sp>
      <p:sp>
        <p:nvSpPr>
          <p:cNvPr id="1663" name="Google Shape;1663;p172"/>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Calibri"/>
              <a:buNone/>
            </a:pPr>
            <a:r>
              <a:rPr lang="en-US"/>
              <a:t>A possible implementation of the data flow for assured forwarding.</a:t>
            </a:r>
            <a:endParaRPr/>
          </a:p>
        </p:txBody>
      </p:sp>
      <p:pic>
        <p:nvPicPr>
          <p:cNvPr descr="5-40" id="1664" name="Google Shape;1664;p172"/>
          <p:cNvPicPr preferRelativeResize="0"/>
          <p:nvPr/>
        </p:nvPicPr>
        <p:blipFill rotWithShape="1">
          <a:blip r:embed="rId3">
            <a:alphaModFix/>
          </a:blip>
          <a:srcRect b="0" l="0" r="0" t="0"/>
          <a:stretch/>
        </p:blipFill>
        <p:spPr>
          <a:xfrm>
            <a:off x="1003301" y="2071689"/>
            <a:ext cx="10488084" cy="26384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7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671" name="Google Shape;1671;p17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672" name="Google Shape;1672;p17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3" name="Google Shape;1673;p17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Label Switching and MPLS</a:t>
            </a:r>
            <a:endParaRPr/>
          </a:p>
        </p:txBody>
      </p:sp>
      <p:sp>
        <p:nvSpPr>
          <p:cNvPr id="1674" name="Google Shape;1674;p173"/>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Calibri"/>
              <a:buNone/>
            </a:pPr>
            <a:r>
              <a:rPr lang="en-US"/>
              <a:t>Transmitting a TCP segment using IP, MPLS, and PPP.</a:t>
            </a:r>
            <a:endParaRPr/>
          </a:p>
        </p:txBody>
      </p:sp>
      <p:pic>
        <p:nvPicPr>
          <p:cNvPr descr="5-41" id="1675" name="Google Shape;1675;p173"/>
          <p:cNvPicPr preferRelativeResize="0"/>
          <p:nvPr/>
        </p:nvPicPr>
        <p:blipFill rotWithShape="1">
          <a:blip r:embed="rId3">
            <a:alphaModFix/>
          </a:blip>
          <a:srcRect b="0" l="0" r="0" t="0"/>
          <a:stretch/>
        </p:blipFill>
        <p:spPr>
          <a:xfrm>
            <a:off x="1390652" y="1631951"/>
            <a:ext cx="9798049" cy="34575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7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Prepared By, Aparna K</a:t>
            </a:r>
            <a:endParaRPr/>
          </a:p>
        </p:txBody>
      </p:sp>
      <p:sp>
        <p:nvSpPr>
          <p:cNvPr id="1681" name="Google Shape;1681;p17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82" name="Google Shape;1682;p174"/>
          <p:cNvSpPr txBox="1"/>
          <p:nvPr>
            <p:ph idx="1" type="body"/>
          </p:nvPr>
        </p:nvSpPr>
        <p:spPr>
          <a:xfrm>
            <a:off x="508000" y="1447800"/>
            <a:ext cx="11379200" cy="49530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800"/>
              <a:buNone/>
            </a:pPr>
            <a:r>
              <a:t/>
            </a:r>
            <a:endParaRPr sz="800"/>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What are the different classes of IP address? Explain the concept private IP addresses. Where and why the NAT is used?                                               				</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 </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 What is routing? Explain the difference between link state routing and distance vector routing</a:t>
            </a:r>
            <a:endParaRPr b="1" sz="1400" u="sng">
              <a:latin typeface="Times New Roman"/>
              <a:ea typeface="Times New Roman"/>
              <a:cs typeface="Times New Roman"/>
              <a:sym typeface="Times New Roman"/>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 </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Consider any class-B network with default subnet mask. How many actual hosts can be          connected in that network?</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	Divide that network into 8 equal subnets?</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       What is the new subnet mask?</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       What is the starting address of the 4th Subnet?</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       What is the last address of the 4e Subnet?</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        How many hosts can be connected in each subnet? (Give all details).                               </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 </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Explain IP With header format    						</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  </a:t>
            </a:r>
            <a:r>
              <a:rPr lang="en-US" sz="1400">
                <a:latin typeface="Times New Roman"/>
                <a:ea typeface="Times New Roman"/>
                <a:cs typeface="Times New Roman"/>
                <a:sym typeface="Times New Roman"/>
              </a:rPr>
              <a:t>                                                          </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 Write a shot Note on 									</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Count to infinity problem</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Flooding</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Selective Flooding</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NAT</a:t>
            </a:r>
            <a:endParaRPr/>
          </a:p>
          <a:p>
            <a:pPr indent="-342900" lvl="0" marL="342900" rtl="0" algn="l">
              <a:lnSpc>
                <a:spcPct val="80000"/>
              </a:lnSpc>
              <a:spcBef>
                <a:spcPts val="280"/>
              </a:spcBef>
              <a:spcAft>
                <a:spcPts val="0"/>
              </a:spcAft>
              <a:buClr>
                <a:schemeClr val="dk1"/>
              </a:buClr>
              <a:buSzPts val="1400"/>
              <a:buNone/>
            </a:pPr>
            <a:r>
              <a:rPr lang="en-US" sz="1400">
                <a:latin typeface="Times New Roman"/>
                <a:ea typeface="Times New Roman"/>
                <a:cs typeface="Times New Roman"/>
                <a:sym typeface="Times New Roman"/>
              </a:rPr>
              <a:t>Subnatting</a:t>
            </a:r>
            <a:endParaRPr sz="1400">
              <a:latin typeface="Times New Roman"/>
              <a:ea typeface="Times New Roman"/>
              <a:cs typeface="Times New Roman"/>
              <a:sym typeface="Times New Roman"/>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175"/>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Prepared By, Aparna K</a:t>
            </a:r>
            <a:endParaRPr/>
          </a:p>
        </p:txBody>
      </p:sp>
      <p:sp>
        <p:nvSpPr>
          <p:cNvPr id="1688" name="Google Shape;1688;p175"/>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89" name="Google Shape;1689;p175"/>
          <p:cNvSpPr txBox="1"/>
          <p:nvPr>
            <p:ph idx="1" type="body"/>
          </p:nvPr>
        </p:nvSpPr>
        <p:spPr>
          <a:xfrm>
            <a:off x="685800" y="1447800"/>
            <a:ext cx="11277600" cy="434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400"/>
              <a:buNone/>
            </a:pPr>
            <a:r>
              <a:rPr lang="en-US" sz="1400">
                <a:latin typeface="Times New Roman"/>
                <a:ea typeface="Times New Roman"/>
                <a:cs typeface="Times New Roman"/>
                <a:sym typeface="Times New Roman"/>
              </a:rPr>
              <a:t>Difference between datagram and virtual circuit</a:t>
            </a:r>
            <a:endParaRPr/>
          </a:p>
          <a:p>
            <a:pPr indent="-342900" lvl="0" marL="342900" rtl="0" algn="l">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l">
              <a:spcBef>
                <a:spcPts val="280"/>
              </a:spcBef>
              <a:spcAft>
                <a:spcPts val="0"/>
              </a:spcAft>
              <a:buClr>
                <a:schemeClr val="dk1"/>
              </a:buClr>
              <a:buSzPts val="1400"/>
              <a:buNone/>
            </a:pPr>
            <a:r>
              <a:rPr lang="en-US" sz="1400">
                <a:latin typeface="Times New Roman"/>
                <a:ea typeface="Times New Roman"/>
                <a:cs typeface="Times New Roman"/>
                <a:sym typeface="Times New Roman"/>
              </a:rPr>
              <a:t>Explain stepwise the procedure carried out by DHCP client and DHCP Server. Draw diagrams showing the above communication</a:t>
            </a:r>
            <a:endParaRPr/>
          </a:p>
          <a:p>
            <a:pPr indent="-342900" lvl="0" marL="342900" rtl="0" algn="l">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l">
              <a:spcBef>
                <a:spcPts val="280"/>
              </a:spcBef>
              <a:spcAft>
                <a:spcPts val="0"/>
              </a:spcAft>
              <a:buClr>
                <a:schemeClr val="dk1"/>
              </a:buClr>
              <a:buSzPts val="1400"/>
              <a:buNone/>
            </a:pPr>
            <a:r>
              <a:rPr lang="en-US" sz="1400">
                <a:latin typeface="Times New Roman"/>
                <a:ea typeface="Times New Roman"/>
                <a:cs typeface="Times New Roman"/>
                <a:sym typeface="Times New Roman"/>
              </a:rPr>
              <a:t>Explain in details Adaptive and Non Adaptive Algorithms</a:t>
            </a:r>
            <a:endParaRPr/>
          </a:p>
          <a:p>
            <a:pPr indent="-342900" lvl="0" marL="342900" rtl="0" algn="l">
              <a:spcBef>
                <a:spcPts val="280"/>
              </a:spcBef>
              <a:spcAft>
                <a:spcPts val="0"/>
              </a:spcAft>
              <a:buClr>
                <a:schemeClr val="dk1"/>
              </a:buClr>
              <a:buSzPts val="1400"/>
              <a:buNone/>
            </a:pPr>
            <a:r>
              <a:rPr lang="en-US" sz="1400">
                <a:latin typeface="Times New Roman"/>
                <a:ea typeface="Times New Roman"/>
                <a:cs typeface="Times New Roman"/>
                <a:sym typeface="Times New Roman"/>
              </a:rPr>
              <a:t>                         </a:t>
            </a:r>
            <a:endParaRPr/>
          </a:p>
          <a:p>
            <a:pPr indent="-342900" lvl="0" marL="342900" rtl="0" algn="l">
              <a:spcBef>
                <a:spcPts val="280"/>
              </a:spcBef>
              <a:spcAft>
                <a:spcPts val="0"/>
              </a:spcAft>
              <a:buClr>
                <a:schemeClr val="dk1"/>
              </a:buClr>
              <a:buSzPts val="1400"/>
              <a:buNone/>
            </a:pPr>
            <a:r>
              <a:rPr lang="en-US" sz="1400">
                <a:latin typeface="Times New Roman"/>
                <a:ea typeface="Times New Roman"/>
                <a:cs typeface="Times New Roman"/>
                <a:sym typeface="Times New Roman"/>
              </a:rPr>
              <a:t>For a any given class B network with default subnet mask, how many host can be accommodated I each network. How can you divide into  4  equals subnet? How many hosts can be accommodated in each sub-network?              					                           </a:t>
            </a:r>
            <a:endParaRPr/>
          </a:p>
          <a:p>
            <a:pPr indent="-342900" lvl="0" marL="342900" rtl="0" algn="l">
              <a:spcBef>
                <a:spcPts val="280"/>
              </a:spcBef>
              <a:spcAft>
                <a:spcPts val="0"/>
              </a:spcAft>
              <a:buClr>
                <a:schemeClr val="dk1"/>
              </a:buClr>
              <a:buSzPts val="1400"/>
              <a:buNone/>
            </a:pPr>
            <a:r>
              <a:rPr lang="en-US" sz="1400">
                <a:latin typeface="Times New Roman"/>
                <a:ea typeface="Times New Roman"/>
                <a:cs typeface="Times New Roman"/>
                <a:sym typeface="Times New Roman"/>
              </a:rPr>
              <a:t> </a:t>
            </a:r>
            <a:endParaRPr/>
          </a:p>
          <a:p>
            <a:pPr indent="-342900" lvl="0" marL="342900" rtl="0" algn="l">
              <a:spcBef>
                <a:spcPts val="280"/>
              </a:spcBef>
              <a:spcAft>
                <a:spcPts val="0"/>
              </a:spcAft>
              <a:buClr>
                <a:schemeClr val="dk1"/>
              </a:buClr>
              <a:buSzPts val="1400"/>
              <a:buNone/>
            </a:pPr>
            <a:r>
              <a:rPr lang="en-US" sz="1400">
                <a:latin typeface="Times New Roman"/>
                <a:ea typeface="Times New Roman"/>
                <a:cs typeface="Times New Roman"/>
                <a:sym typeface="Times New Roman"/>
              </a:rPr>
              <a:t> Explain in details IPV4 and IPV6(With Formate)</a:t>
            </a:r>
            <a:endParaRPr/>
          </a:p>
          <a:p>
            <a:pPr indent="-342900" lvl="0" marL="342900" rtl="0" algn="l">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l">
              <a:spcBef>
                <a:spcPts val="280"/>
              </a:spcBef>
              <a:spcAft>
                <a:spcPts val="0"/>
              </a:spcAft>
              <a:buClr>
                <a:schemeClr val="dk1"/>
              </a:buClr>
              <a:buSzPts val="1400"/>
              <a:buNone/>
            </a:pPr>
            <a:r>
              <a:rPr lang="en-US" sz="1400">
                <a:latin typeface="Times New Roman"/>
                <a:ea typeface="Times New Roman"/>
                <a:cs typeface="Times New Roman"/>
                <a:sym typeface="Times New Roman"/>
              </a:rPr>
              <a:t>Difference between  leaky bucket and token bucket algorithm</a:t>
            </a:r>
            <a:endParaRPr/>
          </a:p>
          <a:p>
            <a:pPr indent="-342900" lvl="0" marL="342900" rtl="0" algn="l">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l">
              <a:spcBef>
                <a:spcPts val="280"/>
              </a:spcBef>
              <a:spcAft>
                <a:spcPts val="0"/>
              </a:spcAft>
              <a:buClr>
                <a:schemeClr val="dk1"/>
              </a:buClr>
              <a:buSzPts val="1400"/>
              <a:buNone/>
            </a:pPr>
            <a:r>
              <a:rPr lang="en-US" sz="1400">
                <a:latin typeface="Times New Roman"/>
                <a:ea typeface="Times New Roman"/>
                <a:cs typeface="Times New Roman"/>
                <a:sym typeface="Times New Roman"/>
              </a:rPr>
              <a:t>What are the Private  IP range</a:t>
            </a:r>
            <a:endParaRPr/>
          </a:p>
          <a:p>
            <a:pPr indent="-342900" lvl="0" marL="342900" rtl="0" algn="l">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l">
              <a:spcBef>
                <a:spcPts val="280"/>
              </a:spcBef>
              <a:spcAft>
                <a:spcPts val="0"/>
              </a:spcAft>
              <a:buClr>
                <a:schemeClr val="dk1"/>
              </a:buClr>
              <a:buSzPts val="1400"/>
              <a:buNone/>
            </a:pPr>
            <a:r>
              <a:rPr lang="en-US" sz="1400">
                <a:latin typeface="Times New Roman"/>
                <a:ea typeface="Times New Roman"/>
                <a:cs typeface="Times New Roman"/>
                <a:sym typeface="Times New Roman"/>
              </a:rPr>
              <a:t>				   	</a:t>
            </a:r>
            <a:r>
              <a:rPr lang="en-US" sz="1400"/>
              <a:t>									</a:t>
            </a:r>
            <a:endParaRPr/>
          </a:p>
          <a:p>
            <a:pPr indent="-342900" lvl="0" marL="342900" rtl="0" algn="l">
              <a:spcBef>
                <a:spcPts val="280"/>
              </a:spcBef>
              <a:spcAft>
                <a:spcPts val="0"/>
              </a:spcAft>
              <a:buClr>
                <a:schemeClr val="dk1"/>
              </a:buClr>
              <a:buSzPts val="1400"/>
              <a:buNone/>
            </a:pPr>
            <a:r>
              <a:rPr b="1" lang="en-US" sz="1400"/>
              <a:t>  </a:t>
            </a:r>
            <a:r>
              <a:rPr lang="en-US" sz="1400"/>
              <a:t>                               </a:t>
            </a:r>
            <a:endParaRPr/>
          </a:p>
          <a:p>
            <a:pPr indent="-342900" lvl="0" marL="342900" rtl="0" algn="l">
              <a:spcBef>
                <a:spcPts val="280"/>
              </a:spcBef>
              <a:spcAft>
                <a:spcPts val="0"/>
              </a:spcAft>
              <a:buClr>
                <a:schemeClr val="dk1"/>
              </a:buClr>
              <a:buSzPts val="1400"/>
              <a:buNone/>
            </a:pPr>
            <a:r>
              <a:rPr lang="en-US" sz="1400"/>
              <a:t>														             					</a:t>
            </a:r>
            <a:endParaRPr/>
          </a:p>
          <a:p>
            <a:pPr indent="-342900" lvl="0" marL="342900" rtl="0" algn="l">
              <a:spcBef>
                <a:spcPts val="280"/>
              </a:spcBef>
              <a:spcAft>
                <a:spcPts val="0"/>
              </a:spcAft>
              <a:buClr>
                <a:schemeClr val="dk1"/>
              </a:buClr>
              <a:buSzPts val="1400"/>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     Encapsulation of a small datagram in an Ethernet frame</a:t>
            </a:r>
            <a:endParaRPr sz="3200"/>
          </a:p>
        </p:txBody>
      </p:sp>
      <p:sp>
        <p:nvSpPr>
          <p:cNvPr id="386" name="Google Shape;386;p5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387" name="Google Shape;387;p5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388" name="Google Shape;388;p5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9" name="Google Shape;389;p51"/>
          <p:cNvPicPr preferRelativeResize="0"/>
          <p:nvPr/>
        </p:nvPicPr>
        <p:blipFill rotWithShape="1">
          <a:blip r:embed="rId3">
            <a:alphaModFix/>
          </a:blip>
          <a:srcRect b="0" l="0" r="0" t="0"/>
          <a:stretch/>
        </p:blipFill>
        <p:spPr>
          <a:xfrm>
            <a:off x="1746250" y="2590800"/>
            <a:ext cx="8693150" cy="1227138"/>
          </a:xfrm>
          <a:prstGeom prst="rect">
            <a:avLst/>
          </a:prstGeom>
          <a:noFill/>
          <a:ln>
            <a:noFill/>
          </a:ln>
        </p:spPr>
      </p:pic>
      <p:sp>
        <p:nvSpPr>
          <p:cNvPr id="390" name="Google Shape;390;p51"/>
          <p:cNvSpPr txBox="1"/>
          <p:nvPr/>
        </p:nvSpPr>
        <p:spPr>
          <a:xfrm>
            <a:off x="2971801" y="4419600"/>
            <a:ext cx="6435725" cy="9540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chemeClr val="dk1"/>
                </a:solidFill>
                <a:latin typeface="Arial"/>
                <a:ea typeface="Arial"/>
                <a:cs typeface="Arial"/>
                <a:sym typeface="Arial"/>
              </a:rPr>
              <a:t>One of the reason why “total length”</a:t>
            </a:r>
            <a:endParaRPr/>
          </a:p>
          <a:p>
            <a:pPr indent="0" lvl="0" marL="0" marR="0" rtl="0" algn="l">
              <a:spcBef>
                <a:spcPts val="0"/>
              </a:spcBef>
              <a:spcAft>
                <a:spcPts val="0"/>
              </a:spcAft>
              <a:buNone/>
            </a:pPr>
            <a:r>
              <a:rPr b="1" i="0" lang="en-US" sz="2800" u="none" cap="none" strike="noStrike">
                <a:solidFill>
                  <a:schemeClr val="dk1"/>
                </a:solidFill>
                <a:latin typeface="Arial"/>
                <a:ea typeface="Arial"/>
                <a:cs typeface="Arial"/>
                <a:sym typeface="Arial"/>
              </a:rPr>
              <a:t>field is required.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Protocol field and encapsulated data</a:t>
            </a:r>
            <a:endParaRPr/>
          </a:p>
        </p:txBody>
      </p:sp>
      <p:sp>
        <p:nvSpPr>
          <p:cNvPr id="396" name="Google Shape;396;p5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397" name="Google Shape;397;p5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398" name="Google Shape;398;p5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9" name="Google Shape;399;p52"/>
          <p:cNvPicPr preferRelativeResize="0"/>
          <p:nvPr/>
        </p:nvPicPr>
        <p:blipFill rotWithShape="1">
          <a:blip r:embed="rId3">
            <a:alphaModFix/>
          </a:blip>
          <a:srcRect b="0" l="0" r="0" t="0"/>
          <a:stretch/>
        </p:blipFill>
        <p:spPr>
          <a:xfrm>
            <a:off x="602343" y="2438400"/>
            <a:ext cx="5925313" cy="3048000"/>
          </a:xfrm>
          <a:prstGeom prst="rect">
            <a:avLst/>
          </a:prstGeom>
          <a:noFill/>
          <a:ln>
            <a:noFill/>
          </a:ln>
        </p:spPr>
      </p:pic>
      <p:sp>
        <p:nvSpPr>
          <p:cNvPr id="400" name="Google Shape;400;p52"/>
          <p:cNvSpPr txBox="1"/>
          <p:nvPr/>
        </p:nvSpPr>
        <p:spPr>
          <a:xfrm>
            <a:off x="8305800" y="1712884"/>
            <a:ext cx="1813317"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u="none" cap="none" strike="noStrike">
                <a:solidFill>
                  <a:schemeClr val="dk1"/>
                </a:solidFill>
                <a:latin typeface="Times New Roman"/>
                <a:ea typeface="Times New Roman"/>
                <a:cs typeface="Times New Roman"/>
                <a:sym typeface="Times New Roman"/>
              </a:rPr>
              <a:t>Protocol values</a:t>
            </a:r>
            <a:endParaRPr/>
          </a:p>
        </p:txBody>
      </p:sp>
      <p:pic>
        <p:nvPicPr>
          <p:cNvPr id="401" name="Google Shape;401;p52"/>
          <p:cNvPicPr preferRelativeResize="0"/>
          <p:nvPr/>
        </p:nvPicPr>
        <p:blipFill rotWithShape="1">
          <a:blip r:embed="rId4">
            <a:alphaModFix/>
          </a:blip>
          <a:srcRect b="0" l="0" r="0" t="0"/>
          <a:stretch/>
        </p:blipFill>
        <p:spPr>
          <a:xfrm>
            <a:off x="6835776" y="2112994"/>
            <a:ext cx="5127625" cy="39481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Example</a:t>
            </a:r>
            <a:endParaRPr/>
          </a:p>
        </p:txBody>
      </p:sp>
      <p:sp>
        <p:nvSpPr>
          <p:cNvPr id="407" name="Google Shape;407;p5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408" name="Google Shape;408;p5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409" name="Google Shape;409;p5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53"/>
          <p:cNvSpPr/>
          <p:nvPr/>
        </p:nvSpPr>
        <p:spPr>
          <a:xfrm>
            <a:off x="1752600" y="1989139"/>
            <a:ext cx="8686800" cy="13731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An IPv4 packet has arrived with the first 8 bits as shown:</a:t>
            </a:r>
            <a:endParaRPr/>
          </a:p>
          <a:p>
            <a:pPr indent="0" lvl="0" marL="0" marR="0" rtl="0" algn="ctr">
              <a:spcBef>
                <a:spcPts val="0"/>
              </a:spcBef>
              <a:spcAft>
                <a:spcPts val="0"/>
              </a:spcAft>
              <a:buNone/>
            </a:pPr>
            <a:r>
              <a:rPr b="1" i="1" lang="en-US" sz="2800" u="none" cap="none" strike="noStrike">
                <a:solidFill>
                  <a:schemeClr val="folHlink"/>
                </a:solidFill>
                <a:latin typeface="Times New Roman"/>
                <a:ea typeface="Times New Roman"/>
                <a:cs typeface="Times New Roman"/>
                <a:sym typeface="Times New Roman"/>
              </a:rPr>
              <a:t>01000010</a:t>
            </a:r>
            <a:endParaRPr/>
          </a:p>
          <a:p>
            <a:pPr indent="0" lvl="0" marL="0" marR="0" rtl="0" algn="just">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The receiver discards the packet. Why?</a:t>
            </a:r>
            <a:endParaRPr/>
          </a:p>
        </p:txBody>
      </p:sp>
      <p:sp>
        <p:nvSpPr>
          <p:cNvPr id="411" name="Google Shape;411;p53"/>
          <p:cNvSpPr/>
          <p:nvPr/>
        </p:nvSpPr>
        <p:spPr>
          <a:xfrm>
            <a:off x="1905000" y="3702052"/>
            <a:ext cx="8686800" cy="2654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Solution</a:t>
            </a:r>
            <a:endParaRPr/>
          </a:p>
          <a:p>
            <a:pPr indent="0" lvl="0" marL="0" marR="0" rtl="0" algn="l">
              <a:spcBef>
                <a:spcPts val="0"/>
              </a:spcBef>
              <a:spcAft>
                <a:spcPts val="0"/>
              </a:spcAft>
              <a:buNone/>
            </a:pPr>
            <a:r>
              <a:rPr b="1" i="1" lang="en-US" sz="2800" u="none" cap="none" strike="noStrike">
                <a:solidFill>
                  <a:schemeClr val="dk1"/>
                </a:solidFill>
                <a:latin typeface="Times"/>
                <a:ea typeface="Times"/>
                <a:cs typeface="Times"/>
                <a:sym typeface="Times"/>
              </a:rPr>
              <a:t>There is an error in this packet. The 4 leftmost bits (0100) show the version, which is correct. The next 4 bits (0010) show an invalid header length (2 × 4 = 8). The minimum number of bytes in the header must be </a:t>
            </a:r>
            <a:r>
              <a:rPr b="1" i="1" lang="en-US" sz="2800" u="none" cap="none" strike="noStrike">
                <a:solidFill>
                  <a:schemeClr val="folHlink"/>
                </a:solidFill>
                <a:latin typeface="Times"/>
                <a:ea typeface="Times"/>
                <a:cs typeface="Times"/>
                <a:sym typeface="Times"/>
              </a:rPr>
              <a:t>20</a:t>
            </a:r>
            <a:r>
              <a:rPr b="1" i="1" lang="en-US" sz="2800" u="none" cap="none" strike="noStrike">
                <a:solidFill>
                  <a:schemeClr val="dk1"/>
                </a:solidFill>
                <a:latin typeface="Times"/>
                <a:ea typeface="Times"/>
                <a:cs typeface="Times"/>
                <a:sym typeface="Times"/>
              </a:rPr>
              <a:t>. The packet has been corrupted in transmission.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4"/>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Maximum transfer unit (MTU)</a:t>
            </a:r>
            <a:endParaRPr/>
          </a:p>
        </p:txBody>
      </p:sp>
      <p:sp>
        <p:nvSpPr>
          <p:cNvPr id="417" name="Google Shape;417;p54"/>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418" name="Google Shape;418;p5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419" name="Google Shape;419;p5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0" name="Google Shape;420;p54"/>
          <p:cNvPicPr preferRelativeResize="0"/>
          <p:nvPr/>
        </p:nvPicPr>
        <p:blipFill rotWithShape="1">
          <a:blip r:embed="rId3">
            <a:alphaModFix/>
          </a:blip>
          <a:srcRect b="0" l="0" r="0" t="0"/>
          <a:stretch/>
        </p:blipFill>
        <p:spPr>
          <a:xfrm>
            <a:off x="152400" y="2590800"/>
            <a:ext cx="5593359" cy="2285999"/>
          </a:xfrm>
          <a:prstGeom prst="rect">
            <a:avLst/>
          </a:prstGeom>
          <a:noFill/>
          <a:ln>
            <a:noFill/>
          </a:ln>
        </p:spPr>
      </p:pic>
      <p:sp>
        <p:nvSpPr>
          <p:cNvPr id="421" name="Google Shape;421;p54"/>
          <p:cNvSpPr txBox="1"/>
          <p:nvPr/>
        </p:nvSpPr>
        <p:spPr>
          <a:xfrm>
            <a:off x="7310768" y="1428916"/>
            <a:ext cx="285366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u="none" cap="none" strike="noStrike">
                <a:solidFill>
                  <a:schemeClr val="dk1"/>
                </a:solidFill>
                <a:latin typeface="Times New Roman"/>
                <a:ea typeface="Times New Roman"/>
                <a:cs typeface="Times New Roman"/>
                <a:sym typeface="Times New Roman"/>
              </a:rPr>
              <a:t>MTUs for some networks</a:t>
            </a:r>
            <a:endParaRPr/>
          </a:p>
        </p:txBody>
      </p:sp>
      <p:pic>
        <p:nvPicPr>
          <p:cNvPr id="422" name="Google Shape;422;p54"/>
          <p:cNvPicPr preferRelativeResize="0"/>
          <p:nvPr/>
        </p:nvPicPr>
        <p:blipFill rotWithShape="1">
          <a:blip r:embed="rId4">
            <a:alphaModFix/>
          </a:blip>
          <a:srcRect b="0" l="0" r="0" t="0"/>
          <a:stretch/>
        </p:blipFill>
        <p:spPr>
          <a:xfrm>
            <a:off x="5821363" y="1739333"/>
            <a:ext cx="6370637" cy="47259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5"/>
          <p:cNvSpPr txBox="1"/>
          <p:nvPr>
            <p:ph type="title"/>
          </p:nvPr>
        </p:nvSpPr>
        <p:spPr>
          <a:xfrm>
            <a:off x="609600" y="274638"/>
            <a:ext cx="10972801"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Fields Related to Fragmentation</a:t>
            </a:r>
            <a:endParaRPr/>
          </a:p>
        </p:txBody>
      </p:sp>
      <p:sp>
        <p:nvSpPr>
          <p:cNvPr id="428" name="Google Shape;428;p55"/>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b="1" lang="en-US"/>
              <a:t>Identification:</a:t>
            </a:r>
            <a:r>
              <a:rPr lang="en-US"/>
              <a:t> identifies a datagram originating from the source host. A combination of the identification and source address must uniquely define a datagram as it leaves the source node.</a:t>
            </a:r>
            <a:endParaRPr/>
          </a:p>
          <a:p>
            <a:pPr indent="-342900" lvl="0" marL="342900" rtl="0" algn="l">
              <a:spcBef>
                <a:spcPts val="640"/>
              </a:spcBef>
              <a:spcAft>
                <a:spcPts val="0"/>
              </a:spcAft>
              <a:buClr>
                <a:schemeClr val="dk1"/>
              </a:buClr>
              <a:buSzPts val="3200"/>
              <a:buChar char="•"/>
            </a:pPr>
            <a:r>
              <a:rPr b="1" lang="en-US"/>
              <a:t>Flags: </a:t>
            </a:r>
            <a:r>
              <a:rPr lang="en-US"/>
              <a:t>see next slide.</a:t>
            </a:r>
            <a:endParaRPr/>
          </a:p>
          <a:p>
            <a:pPr indent="-342900" lvl="0" marL="342900" rtl="0" algn="l">
              <a:spcBef>
                <a:spcPts val="640"/>
              </a:spcBef>
              <a:spcAft>
                <a:spcPts val="0"/>
              </a:spcAft>
              <a:buClr>
                <a:schemeClr val="dk1"/>
              </a:buClr>
              <a:buSzPts val="3200"/>
              <a:buChar char="•"/>
            </a:pPr>
            <a:r>
              <a:rPr b="1" lang="en-US"/>
              <a:t>Fragmentation offset: </a:t>
            </a:r>
            <a:r>
              <a:rPr lang="en-US"/>
              <a:t>is the offset of the data in the original datagram measured in </a:t>
            </a:r>
            <a:r>
              <a:rPr lang="en-US" u="sng"/>
              <a:t>units of 8 bytes</a:t>
            </a:r>
            <a:r>
              <a:rPr lang="en-US"/>
              <a:t>.</a:t>
            </a:r>
            <a:endParaRPr/>
          </a:p>
          <a:p>
            <a:pPr indent="-139700" lvl="0" marL="342900" rtl="0" algn="l">
              <a:spcBef>
                <a:spcPts val="640"/>
              </a:spcBef>
              <a:spcAft>
                <a:spcPts val="0"/>
              </a:spcAft>
              <a:buClr>
                <a:schemeClr val="dk1"/>
              </a:buClr>
              <a:buSzPts val="3200"/>
              <a:buNone/>
            </a:pPr>
            <a:r>
              <a:t/>
            </a:r>
            <a:endParaRPr/>
          </a:p>
        </p:txBody>
      </p:sp>
      <p:sp>
        <p:nvSpPr>
          <p:cNvPr id="429" name="Google Shape;429;p55"/>
          <p:cNvSpPr txBox="1"/>
          <p:nvPr>
            <p:ph idx="12" type="sldNum"/>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20.</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idx="12" type="sldNum"/>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20.</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cxnSp>
        <p:nvCxnSpPr>
          <p:cNvPr id="436" name="Google Shape;436;p56"/>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437" name="Google Shape;437;p56"/>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438" name="Google Shape;438;p56"/>
          <p:cNvSpPr txBox="1"/>
          <p:nvPr/>
        </p:nvSpPr>
        <p:spPr>
          <a:xfrm>
            <a:off x="1828801" y="762001"/>
            <a:ext cx="5762625"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Figure 20.10  </a:t>
            </a:r>
            <a:r>
              <a:rPr b="1" i="1" lang="en-US" sz="2000" u="none" cap="none" strike="noStrike">
                <a:solidFill>
                  <a:schemeClr val="dk1"/>
                </a:solidFill>
                <a:latin typeface="Times New Roman"/>
                <a:ea typeface="Times New Roman"/>
                <a:cs typeface="Times New Roman"/>
                <a:sym typeface="Times New Roman"/>
              </a:rPr>
              <a:t>Flags (3 bits) used in fragmentation</a:t>
            </a:r>
            <a:endParaRPr/>
          </a:p>
        </p:txBody>
      </p:sp>
      <p:cxnSp>
        <p:nvCxnSpPr>
          <p:cNvPr id="439" name="Google Shape;439;p56"/>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440" name="Google Shape;440;p56"/>
          <p:cNvPicPr preferRelativeResize="0"/>
          <p:nvPr/>
        </p:nvPicPr>
        <p:blipFill rotWithShape="1">
          <a:blip r:embed="rId3">
            <a:alphaModFix/>
          </a:blip>
          <a:srcRect b="0" l="0" r="0" t="0"/>
          <a:stretch/>
        </p:blipFill>
        <p:spPr>
          <a:xfrm>
            <a:off x="3276600" y="1828801"/>
            <a:ext cx="5524500" cy="735013"/>
          </a:xfrm>
          <a:prstGeom prst="rect">
            <a:avLst/>
          </a:prstGeom>
          <a:noFill/>
          <a:ln>
            <a:noFill/>
          </a:ln>
        </p:spPr>
      </p:pic>
      <p:sp>
        <p:nvSpPr>
          <p:cNvPr id="441" name="Google Shape;441;p56"/>
          <p:cNvSpPr/>
          <p:nvPr/>
        </p:nvSpPr>
        <p:spPr>
          <a:xfrm>
            <a:off x="1752600" y="3048001"/>
            <a:ext cx="8686800" cy="2678113"/>
          </a:xfrm>
          <a:prstGeom prst="rect">
            <a:avLst/>
          </a:prstGeom>
          <a:noFill/>
          <a:ln>
            <a:noFill/>
          </a:ln>
        </p:spPr>
        <p:txBody>
          <a:bodyPr anchorCtr="0" anchor="t" bIns="45700" lIns="91425" spcFirstLastPara="1" rIns="91425" wrap="square" tIns="45700">
            <a:noAutofit/>
          </a:bodyPr>
          <a:lstStyle/>
          <a:p>
            <a:pPr indent="-177800" lvl="0" marL="0" marR="0" rtl="0" algn="just">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first bit:  reserved (not used)</a:t>
            </a:r>
            <a:endParaRPr/>
          </a:p>
          <a:p>
            <a:pPr indent="-177800" lvl="0" marL="0" marR="0" rtl="0" algn="just">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second bit:   = 1 requires the packet not to be fragmented</a:t>
            </a:r>
            <a:endParaRPr/>
          </a:p>
          <a:p>
            <a:pPr indent="0" lvl="0" marL="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drops the packet if it is &gt; MTU</a:t>
            </a:r>
            <a:endParaRPr/>
          </a:p>
          <a:p>
            <a:pPr indent="0" lvl="0" marL="0" marR="0" rtl="0" algn="just">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177800" lvl="0" marL="0" marR="0" rtl="0" algn="just">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third bit: =1 more fragmented packets later</a:t>
            </a:r>
            <a:endParaRPr/>
          </a:p>
          <a:p>
            <a:pPr indent="0" lvl="0" marL="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=0 the last fragmented packet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b="1" lang="en-US"/>
              <a:t>Unit 2: </a:t>
            </a:r>
            <a:r>
              <a:rPr b="1" lang="en-US">
                <a:latin typeface="Times New Roman"/>
                <a:ea typeface="Times New Roman"/>
                <a:cs typeface="Times New Roman"/>
                <a:sym typeface="Times New Roman"/>
              </a:rPr>
              <a:t>NETWORK</a:t>
            </a:r>
            <a:r>
              <a:rPr b="1" lang="en-US"/>
              <a:t> LAYER</a:t>
            </a:r>
            <a:endParaRPr/>
          </a:p>
        </p:txBody>
      </p:sp>
      <p:sp>
        <p:nvSpPr>
          <p:cNvPr id="274" name="Google Shape;274;p39"/>
          <p:cNvSpPr txBox="1"/>
          <p:nvPr>
            <p:ph idx="1" type="body"/>
          </p:nvPr>
        </p:nvSpPr>
        <p:spPr>
          <a:xfrm>
            <a:off x="609600" y="1417638"/>
            <a:ext cx="10972801" cy="4938714"/>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u="sng">
              <a:solidFill>
                <a:schemeClr val="hlink"/>
              </a:solidFill>
              <a:latin typeface="Times New Roman"/>
              <a:ea typeface="Times New Roman"/>
              <a:cs typeface="Times New Roman"/>
              <a:sym typeface="Times New Roman"/>
              <a:hlinkClick action="ppaction://hlinksldjump" r:id="rId3"/>
            </a:endParaRPr>
          </a:p>
          <a:p>
            <a:pPr indent="-342900" lvl="0" marL="342900" rtl="0" algn="l">
              <a:spcBef>
                <a:spcPts val="640"/>
              </a:spcBef>
              <a:spcAft>
                <a:spcPts val="0"/>
              </a:spcAft>
              <a:buClr>
                <a:schemeClr val="dk1"/>
              </a:buClr>
              <a:buSzPts val="3200"/>
              <a:buChar char="•"/>
            </a:pPr>
            <a:r>
              <a:rPr lang="en-US" u="sng">
                <a:solidFill>
                  <a:schemeClr val="hlink"/>
                </a:solidFill>
                <a:latin typeface="Times New Roman"/>
                <a:ea typeface="Times New Roman"/>
                <a:cs typeface="Times New Roman"/>
                <a:sym typeface="Times New Roman"/>
                <a:hlinkClick action="ppaction://hlinksldjump" r:id="rId4"/>
              </a:rPr>
              <a:t>Network Layer Design Issues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u="sng">
                <a:solidFill>
                  <a:schemeClr val="hlink"/>
                </a:solidFill>
                <a:latin typeface="Times New Roman"/>
                <a:ea typeface="Times New Roman"/>
                <a:cs typeface="Times New Roman"/>
                <a:sym typeface="Times New Roman"/>
                <a:hlinkClick action="ppaction://hlinksldjump" r:id="rId5"/>
              </a:rPr>
              <a:t>Switching Techniques</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u="sng">
                <a:solidFill>
                  <a:schemeClr val="hlink"/>
                </a:solidFill>
                <a:latin typeface="Times New Roman"/>
                <a:ea typeface="Times New Roman"/>
                <a:cs typeface="Times New Roman"/>
                <a:sym typeface="Times New Roman"/>
                <a:hlinkClick action="ppaction://hlinksldjump" r:id="rId6"/>
              </a:rPr>
              <a:t>Protocol: IPv4 and IPv6 addressing schemes </a:t>
            </a:r>
            <a:endParaRPr>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
        <p:nvSpPr>
          <p:cNvPr id="275" name="Google Shape;275;p39"/>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276" name="Google Shape;276;p39"/>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7" name="Google Shape;277;p39"/>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7"/>
          <p:cNvSpPr txBox="1"/>
          <p:nvPr>
            <p:ph idx="12" type="sldNum"/>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lt2"/>
                </a:solidFill>
                <a:latin typeface="Arial"/>
                <a:ea typeface="Arial"/>
                <a:cs typeface="Arial"/>
                <a:sym typeface="Arial"/>
              </a:rPr>
              <a:t>20.</a:t>
            </a:r>
            <a:fld id="{00000000-1234-1234-1234-123412341234}" type="slidenum">
              <a:rPr b="1" i="0" lang="en-US" sz="2000" u="none" cap="none" strike="noStrike">
                <a:solidFill>
                  <a:schemeClr val="lt2"/>
                </a:solidFill>
                <a:latin typeface="Arial"/>
                <a:ea typeface="Arial"/>
                <a:cs typeface="Arial"/>
                <a:sym typeface="Arial"/>
              </a:rPr>
              <a:t>‹#›</a:t>
            </a:fld>
            <a:endParaRPr b="1" i="0" sz="2000" u="none" cap="none" strike="noStrike">
              <a:solidFill>
                <a:schemeClr val="lt2"/>
              </a:solidFill>
              <a:latin typeface="Arial"/>
              <a:ea typeface="Arial"/>
              <a:cs typeface="Arial"/>
              <a:sym typeface="Arial"/>
            </a:endParaRPr>
          </a:p>
        </p:txBody>
      </p:sp>
      <p:cxnSp>
        <p:nvCxnSpPr>
          <p:cNvPr id="448" name="Google Shape;448;p57"/>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449" name="Google Shape;449;p57"/>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450" name="Google Shape;450;p57"/>
          <p:cNvSpPr txBox="1"/>
          <p:nvPr/>
        </p:nvSpPr>
        <p:spPr>
          <a:xfrm>
            <a:off x="1828801" y="762000"/>
            <a:ext cx="4475163"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Figure 20.11  </a:t>
            </a:r>
            <a:r>
              <a:rPr b="1" i="1" lang="en-US" sz="2000" u="none" cap="none" strike="noStrike">
                <a:solidFill>
                  <a:schemeClr val="dk1"/>
                </a:solidFill>
                <a:latin typeface="Times New Roman"/>
                <a:ea typeface="Times New Roman"/>
                <a:cs typeface="Times New Roman"/>
                <a:sym typeface="Times New Roman"/>
              </a:rPr>
              <a:t>Fragmentation example</a:t>
            </a:r>
            <a:endParaRPr/>
          </a:p>
        </p:txBody>
      </p:sp>
      <p:cxnSp>
        <p:nvCxnSpPr>
          <p:cNvPr id="451" name="Google Shape;451;p57"/>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452" name="Google Shape;452;p57"/>
          <p:cNvPicPr preferRelativeResize="0"/>
          <p:nvPr/>
        </p:nvPicPr>
        <p:blipFill rotWithShape="1">
          <a:blip r:embed="rId3">
            <a:alphaModFix/>
          </a:blip>
          <a:srcRect b="0" l="0" r="0" t="0"/>
          <a:stretch/>
        </p:blipFill>
        <p:spPr>
          <a:xfrm>
            <a:off x="2001838" y="2170114"/>
            <a:ext cx="7751762" cy="30114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459" name="Google Shape;459;p58"/>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460" name="Google Shape;460;p58"/>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1" name="Google Shape;461;p58"/>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Internet Protocol: IPv4</a:t>
            </a:r>
            <a:endParaRPr/>
          </a:p>
        </p:txBody>
      </p:sp>
      <p:sp>
        <p:nvSpPr>
          <p:cNvPr id="462" name="Google Shape;462;p58"/>
          <p:cNvSpPr txBox="1"/>
          <p:nvPr/>
        </p:nvSpPr>
        <p:spPr>
          <a:xfrm>
            <a:off x="4760384" y="2817813"/>
            <a:ext cx="24384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5-54</a:t>
            </a:r>
            <a:endParaRPr/>
          </a:p>
        </p:txBody>
      </p:sp>
      <p:pic>
        <p:nvPicPr>
          <p:cNvPr descr="5-54" id="463" name="Google Shape;463;p58"/>
          <p:cNvPicPr preferRelativeResize="0"/>
          <p:nvPr/>
        </p:nvPicPr>
        <p:blipFill rotWithShape="1">
          <a:blip r:embed="rId3">
            <a:alphaModFix/>
          </a:blip>
          <a:srcRect b="0" l="0" r="0" t="0"/>
          <a:stretch/>
        </p:blipFill>
        <p:spPr>
          <a:xfrm>
            <a:off x="654051" y="1647824"/>
            <a:ext cx="10955867" cy="4219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470" name="Google Shape;470;p59"/>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471" name="Google Shape;471;p59"/>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2" name="Google Shape;472;p59"/>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IP Addresses</a:t>
            </a:r>
            <a:endParaRPr/>
          </a:p>
        </p:txBody>
      </p:sp>
      <p:sp>
        <p:nvSpPr>
          <p:cNvPr id="473" name="Google Shape;473;p59"/>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Calibri"/>
              <a:buNone/>
            </a:pPr>
            <a:r>
              <a:rPr lang="en-US"/>
              <a:t>IP address formats.</a:t>
            </a:r>
            <a:endParaRPr/>
          </a:p>
        </p:txBody>
      </p:sp>
      <p:pic>
        <p:nvPicPr>
          <p:cNvPr descr="5-55" id="474" name="Google Shape;474;p59"/>
          <p:cNvPicPr preferRelativeResize="0"/>
          <p:nvPr/>
        </p:nvPicPr>
        <p:blipFill rotWithShape="1">
          <a:blip r:embed="rId3">
            <a:alphaModFix/>
          </a:blip>
          <a:srcRect b="0" l="0" r="0" t="0"/>
          <a:stretch/>
        </p:blipFill>
        <p:spPr>
          <a:xfrm>
            <a:off x="1191685" y="1652589"/>
            <a:ext cx="10028767" cy="46561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0"/>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Classful</a:t>
            </a:r>
            <a:r>
              <a:rPr lang="en-US"/>
              <a:t> Addressing </a:t>
            </a:r>
            <a:endParaRPr/>
          </a:p>
        </p:txBody>
      </p:sp>
      <p:sp>
        <p:nvSpPr>
          <p:cNvPr id="480" name="Google Shape;480;p60"/>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960"/>
              <a:buNone/>
            </a:pPr>
            <a:r>
              <a:rPr b="1" lang="en-US" sz="2960">
                <a:latin typeface="Times New Roman"/>
                <a:ea typeface="Times New Roman"/>
                <a:cs typeface="Times New Roman"/>
                <a:sym typeface="Times New Roman"/>
              </a:rPr>
              <a:t>“Class A” Address:</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-The first bit of the first octet is always set to 0 (zero). Thus the first octet ranges from 1 –127, i.e.</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-Class A addresses only include IP starting from 1.x.x.x to 126.x.x.x only. The IP range 127.x.x.x is reserved for loopback IP addresses.</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-The default subnet mask for Class A IP address is 255.0.0.0 which implies that Class A addressing can have 126 networks and 16777214 hosts .</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-Class A IP address format is thus:</a:t>
            </a:r>
            <a:endParaRPr/>
          </a:p>
          <a:p>
            <a:pPr indent="-342900" lvl="0" marL="342900" rtl="0" algn="l">
              <a:lnSpc>
                <a:spcPct val="80000"/>
              </a:lnSpc>
              <a:spcBef>
                <a:spcPts val="592"/>
              </a:spcBef>
              <a:spcAft>
                <a:spcPts val="0"/>
              </a:spcAft>
              <a:buClr>
                <a:schemeClr val="dk1"/>
              </a:buClr>
              <a:buSzPts val="2960"/>
              <a:buChar char="•"/>
            </a:pPr>
            <a:r>
              <a:rPr b="1" lang="en-US" sz="2960">
                <a:latin typeface="Times New Roman"/>
                <a:ea typeface="Times New Roman"/>
                <a:cs typeface="Times New Roman"/>
                <a:sym typeface="Times New Roman"/>
              </a:rPr>
              <a:t>0NNNNNNN.HHHHHHHH.HHHHHHHH.HHHHHHHH </a:t>
            </a:r>
            <a:endParaRPr sz="2960">
              <a:latin typeface="Times New Roman"/>
              <a:ea typeface="Times New Roman"/>
              <a:cs typeface="Times New Roman"/>
              <a:sym typeface="Times New Roman"/>
            </a:endParaRPr>
          </a:p>
        </p:txBody>
      </p:sp>
      <p:sp>
        <p:nvSpPr>
          <p:cNvPr id="481" name="Google Shape;481;p60"/>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482" name="Google Shape;482;p60"/>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483" name="Google Shape;483;p60"/>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1"/>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Classful</a:t>
            </a:r>
            <a:r>
              <a:rPr lang="en-US"/>
              <a:t> Addressing </a:t>
            </a:r>
            <a:endParaRPr/>
          </a:p>
        </p:txBody>
      </p:sp>
      <p:sp>
        <p:nvSpPr>
          <p:cNvPr id="489" name="Google Shape;489;p61"/>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154940" lvl="0" marL="342900" rtl="0" algn="l">
              <a:lnSpc>
                <a:spcPct val="80000"/>
              </a:lnSpc>
              <a:spcBef>
                <a:spcPts val="0"/>
              </a:spcBef>
              <a:spcAft>
                <a:spcPts val="0"/>
              </a:spcAft>
              <a:buClr>
                <a:schemeClr val="dk1"/>
              </a:buClr>
              <a:buSzPts val="2960"/>
              <a:buNone/>
            </a:pPr>
            <a:r>
              <a:t/>
            </a:r>
            <a:endParaRPr sz="2960">
              <a:latin typeface="Times New Roman"/>
              <a:ea typeface="Times New Roman"/>
              <a:cs typeface="Times New Roman"/>
              <a:sym typeface="Times New Roman"/>
            </a:endParaRPr>
          </a:p>
          <a:p>
            <a:pPr indent="-342900" lvl="0" marL="342900" rtl="0" algn="l">
              <a:lnSpc>
                <a:spcPct val="80000"/>
              </a:lnSpc>
              <a:spcBef>
                <a:spcPts val="592"/>
              </a:spcBef>
              <a:spcAft>
                <a:spcPts val="0"/>
              </a:spcAft>
              <a:buClr>
                <a:schemeClr val="dk1"/>
              </a:buClr>
              <a:buSzPts val="2960"/>
              <a:buChar char="•"/>
            </a:pPr>
            <a:r>
              <a:rPr b="1" lang="en-US" sz="2960">
                <a:latin typeface="Times New Roman"/>
                <a:ea typeface="Times New Roman"/>
                <a:cs typeface="Times New Roman"/>
                <a:sym typeface="Times New Roman"/>
              </a:rPr>
              <a:t>“Class B” Address:</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-An IP address which belongs to class B has the first two bits in the first octet set to 10, i.e.</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-Class B IP Addresses range from 128.0.x.x to 191.255.x.x. The default subnet mask for Class B is 255.255.x.x.</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-Class B has 16384 (214) Network addresses and 65534 (216-2) Host addresses.</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-Class B IP address format is thus:</a:t>
            </a:r>
            <a:endParaRPr/>
          </a:p>
          <a:p>
            <a:pPr indent="-342900" lvl="0" marL="342900" rtl="0" algn="l">
              <a:lnSpc>
                <a:spcPct val="80000"/>
              </a:lnSpc>
              <a:spcBef>
                <a:spcPts val="592"/>
              </a:spcBef>
              <a:spcAft>
                <a:spcPts val="0"/>
              </a:spcAft>
              <a:buClr>
                <a:schemeClr val="dk1"/>
              </a:buClr>
              <a:buSzPts val="2960"/>
              <a:buChar char="•"/>
            </a:pPr>
            <a:r>
              <a:rPr b="1" lang="en-US" sz="2960">
                <a:latin typeface="Times New Roman"/>
                <a:ea typeface="Times New Roman"/>
                <a:cs typeface="Times New Roman"/>
                <a:sym typeface="Times New Roman"/>
              </a:rPr>
              <a:t>10NNNNNN.NNNNNNNN.HHHHHHHH.HHHHHHHH </a:t>
            </a:r>
            <a:endParaRPr sz="2960">
              <a:latin typeface="Times New Roman"/>
              <a:ea typeface="Times New Roman"/>
              <a:cs typeface="Times New Roman"/>
              <a:sym typeface="Times New Roman"/>
            </a:endParaRPr>
          </a:p>
        </p:txBody>
      </p:sp>
      <p:sp>
        <p:nvSpPr>
          <p:cNvPr id="490" name="Google Shape;490;p6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491" name="Google Shape;491;p6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492" name="Google Shape;492;p6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2"/>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Classful</a:t>
            </a:r>
            <a:r>
              <a:rPr lang="en-US"/>
              <a:t> Addressing </a:t>
            </a:r>
            <a:endParaRPr/>
          </a:p>
        </p:txBody>
      </p:sp>
      <p:sp>
        <p:nvSpPr>
          <p:cNvPr id="498" name="Google Shape;498;p62"/>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154940" lvl="0" marL="342900" rtl="0" algn="l">
              <a:lnSpc>
                <a:spcPct val="80000"/>
              </a:lnSpc>
              <a:spcBef>
                <a:spcPts val="0"/>
              </a:spcBef>
              <a:spcAft>
                <a:spcPts val="0"/>
              </a:spcAft>
              <a:buClr>
                <a:schemeClr val="dk1"/>
              </a:buClr>
              <a:buSzPts val="2960"/>
              <a:buNone/>
            </a:pPr>
            <a:r>
              <a:t/>
            </a:r>
            <a:endParaRPr sz="2960">
              <a:latin typeface="Times New Roman"/>
              <a:ea typeface="Times New Roman"/>
              <a:cs typeface="Times New Roman"/>
              <a:sym typeface="Times New Roman"/>
            </a:endParaRPr>
          </a:p>
          <a:p>
            <a:pPr indent="-342900" lvl="0" marL="342900" rtl="0" algn="l">
              <a:lnSpc>
                <a:spcPct val="80000"/>
              </a:lnSpc>
              <a:spcBef>
                <a:spcPts val="592"/>
              </a:spcBef>
              <a:spcAft>
                <a:spcPts val="0"/>
              </a:spcAft>
              <a:buClr>
                <a:schemeClr val="dk1"/>
              </a:buClr>
              <a:buSzPts val="2960"/>
              <a:buChar char="•"/>
            </a:pPr>
            <a:r>
              <a:rPr b="1" lang="en-US" sz="2960">
                <a:latin typeface="Times New Roman"/>
                <a:ea typeface="Times New Roman"/>
                <a:cs typeface="Times New Roman"/>
                <a:sym typeface="Times New Roman"/>
              </a:rPr>
              <a:t>“Class C” Address:</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-The first octet of Class C IP address has its first 3 bits set to 110, that is:</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-Class C IP addresses range from 192.0.0.x to 223.255.255.x. The default subnet mask for Class C is 255.255.255.x.</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-Class C gives 2097152 (221) Network addresses and 254 (28-2) Host addresses.</a:t>
            </a:r>
            <a:endParaRPr/>
          </a:p>
          <a:p>
            <a:pPr indent="-342900" lvl="0" marL="342900" rtl="0" algn="l">
              <a:lnSpc>
                <a:spcPct val="8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-Class C IP address format is thus:</a:t>
            </a:r>
            <a:endParaRPr/>
          </a:p>
          <a:p>
            <a:pPr indent="-342900" lvl="0" marL="342900" rtl="0" algn="l">
              <a:lnSpc>
                <a:spcPct val="80000"/>
              </a:lnSpc>
              <a:spcBef>
                <a:spcPts val="592"/>
              </a:spcBef>
              <a:spcAft>
                <a:spcPts val="0"/>
              </a:spcAft>
              <a:buClr>
                <a:schemeClr val="dk1"/>
              </a:buClr>
              <a:buSzPts val="2960"/>
              <a:buChar char="•"/>
            </a:pPr>
            <a:r>
              <a:rPr b="1" lang="en-US" sz="2960">
                <a:latin typeface="Times New Roman"/>
                <a:ea typeface="Times New Roman"/>
                <a:cs typeface="Times New Roman"/>
                <a:sym typeface="Times New Roman"/>
              </a:rPr>
              <a:t>110NNNNN.NNNNNNNN.NNNNNNNN.HHHHHHHH </a:t>
            </a:r>
            <a:endParaRPr sz="2960">
              <a:latin typeface="Times New Roman"/>
              <a:ea typeface="Times New Roman"/>
              <a:cs typeface="Times New Roman"/>
              <a:sym typeface="Times New Roman"/>
            </a:endParaRPr>
          </a:p>
        </p:txBody>
      </p:sp>
      <p:sp>
        <p:nvSpPr>
          <p:cNvPr id="499" name="Google Shape;499;p6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500" name="Google Shape;500;p6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501" name="Google Shape;501;p6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Classful</a:t>
            </a:r>
            <a:r>
              <a:rPr lang="en-US"/>
              <a:t> Addressing </a:t>
            </a:r>
            <a:endParaRPr/>
          </a:p>
        </p:txBody>
      </p:sp>
      <p:sp>
        <p:nvSpPr>
          <p:cNvPr id="507" name="Google Shape;507;p63"/>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170180" lvl="0" marL="342900" rtl="0" algn="l">
              <a:lnSpc>
                <a:spcPct val="90000"/>
              </a:lnSpc>
              <a:spcBef>
                <a:spcPts val="0"/>
              </a:spcBef>
              <a:spcAft>
                <a:spcPts val="0"/>
              </a:spcAft>
              <a:buClr>
                <a:schemeClr val="dk1"/>
              </a:buClr>
              <a:buSzPts val="2720"/>
              <a:buNone/>
            </a:pPr>
            <a:r>
              <a:t/>
            </a:r>
            <a:endParaRPr sz="2720">
              <a:latin typeface="Times New Roman"/>
              <a:ea typeface="Times New Roman"/>
              <a:cs typeface="Times New Roman"/>
              <a:sym typeface="Times New Roman"/>
            </a:endParaRPr>
          </a:p>
          <a:p>
            <a:pPr indent="-342900" lvl="0" marL="342900" rtl="0" algn="l">
              <a:lnSpc>
                <a:spcPct val="90000"/>
              </a:lnSpc>
              <a:spcBef>
                <a:spcPts val="544"/>
              </a:spcBef>
              <a:spcAft>
                <a:spcPts val="0"/>
              </a:spcAft>
              <a:buClr>
                <a:schemeClr val="dk1"/>
              </a:buClr>
              <a:buSzPts val="2720"/>
              <a:buChar char="•"/>
            </a:pPr>
            <a:r>
              <a:rPr b="1" lang="en-US" sz="2720">
                <a:latin typeface="Times New Roman"/>
                <a:ea typeface="Times New Roman"/>
                <a:cs typeface="Times New Roman"/>
                <a:sym typeface="Times New Roman"/>
              </a:rPr>
              <a:t>“Class D” Address:</a:t>
            </a:r>
            <a:endParaRPr/>
          </a:p>
          <a:p>
            <a:pPr indent="-342900" lvl="0" marL="342900" rtl="0" algn="l">
              <a:lnSpc>
                <a:spcPct val="9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-Very first four bits of the first octet in Class D IP addresses are set to 1110, giving a range of:</a:t>
            </a:r>
            <a:endParaRPr/>
          </a:p>
          <a:p>
            <a:pPr indent="-342900" lvl="0" marL="342900" rtl="0" algn="l">
              <a:lnSpc>
                <a:spcPct val="9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11100000-11101111</a:t>
            </a:r>
            <a:endParaRPr/>
          </a:p>
          <a:p>
            <a:pPr indent="-342900" lvl="0" marL="342900" rtl="0" algn="l">
              <a:lnSpc>
                <a:spcPct val="9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224-239</a:t>
            </a:r>
            <a:endParaRPr/>
          </a:p>
          <a:p>
            <a:pPr indent="-342900" lvl="0" marL="342900" rtl="0" algn="l">
              <a:lnSpc>
                <a:spcPct val="9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-Class D has IP address rage from 224.0.0.0 to 239.255.255.255.</a:t>
            </a:r>
            <a:endParaRPr/>
          </a:p>
          <a:p>
            <a:pPr indent="-342900" lvl="0" marL="342900" rtl="0" algn="l">
              <a:lnSpc>
                <a:spcPct val="9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-Class D is reserved for Multicasting. In multicasting data is not destined for a particular host, that is why there is no need to extract host address from the IP address, and Class D does not have any subnet mask. </a:t>
            </a:r>
            <a:endParaRPr/>
          </a:p>
          <a:p>
            <a:pPr indent="-170180" lvl="0" marL="342900" rtl="0" algn="l">
              <a:lnSpc>
                <a:spcPct val="90000"/>
              </a:lnSpc>
              <a:spcBef>
                <a:spcPts val="544"/>
              </a:spcBef>
              <a:spcAft>
                <a:spcPts val="0"/>
              </a:spcAft>
              <a:buClr>
                <a:schemeClr val="dk1"/>
              </a:buClr>
              <a:buSzPts val="2720"/>
              <a:buNone/>
            </a:pPr>
            <a:r>
              <a:t/>
            </a:r>
            <a:endParaRPr sz="2720">
              <a:latin typeface="Times New Roman"/>
              <a:ea typeface="Times New Roman"/>
              <a:cs typeface="Times New Roman"/>
              <a:sym typeface="Times New Roman"/>
            </a:endParaRPr>
          </a:p>
        </p:txBody>
      </p:sp>
      <p:sp>
        <p:nvSpPr>
          <p:cNvPr id="508" name="Google Shape;508;p6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509" name="Google Shape;509;p6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510" name="Google Shape;510;p6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4"/>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Classful</a:t>
            </a:r>
            <a:r>
              <a:rPr lang="en-US"/>
              <a:t> Addressing </a:t>
            </a:r>
            <a:endParaRPr/>
          </a:p>
        </p:txBody>
      </p:sp>
      <p:sp>
        <p:nvSpPr>
          <p:cNvPr id="516" name="Google Shape;516;p64"/>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154940" lvl="0" marL="342900" rtl="0" algn="l">
              <a:lnSpc>
                <a:spcPct val="90000"/>
              </a:lnSpc>
              <a:spcBef>
                <a:spcPts val="0"/>
              </a:spcBef>
              <a:spcAft>
                <a:spcPts val="0"/>
              </a:spcAft>
              <a:buClr>
                <a:schemeClr val="dk1"/>
              </a:buClr>
              <a:buSzPts val="2960"/>
              <a:buNone/>
            </a:pPr>
            <a:r>
              <a:t/>
            </a:r>
            <a:endParaRPr sz="2960">
              <a:latin typeface="Times New Roman"/>
              <a:ea typeface="Times New Roman"/>
              <a:cs typeface="Times New Roman"/>
              <a:sym typeface="Times New Roman"/>
            </a:endParaRPr>
          </a:p>
          <a:p>
            <a:pPr indent="-342900" lvl="0" marL="342900" rtl="0" algn="l">
              <a:lnSpc>
                <a:spcPct val="90000"/>
              </a:lnSpc>
              <a:spcBef>
                <a:spcPts val="592"/>
              </a:spcBef>
              <a:spcAft>
                <a:spcPts val="0"/>
              </a:spcAft>
              <a:buClr>
                <a:schemeClr val="dk1"/>
              </a:buClr>
              <a:buSzPts val="2960"/>
              <a:buChar char="•"/>
            </a:pPr>
            <a:r>
              <a:rPr b="1" lang="en-US" sz="2960">
                <a:latin typeface="Times New Roman"/>
                <a:ea typeface="Times New Roman"/>
                <a:cs typeface="Times New Roman"/>
                <a:sym typeface="Times New Roman"/>
              </a:rPr>
              <a:t>“Class E” Address:</a:t>
            </a:r>
            <a:endParaRPr/>
          </a:p>
          <a:p>
            <a:pPr indent="-342900" lvl="0" marL="342900" rtl="0" algn="l">
              <a:lnSpc>
                <a:spcPct val="9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-This IP Class is reserved for experimental purposes only for R&amp;D or Study.</a:t>
            </a:r>
            <a:endParaRPr/>
          </a:p>
          <a:p>
            <a:pPr indent="-342900" lvl="0" marL="342900" rtl="0" algn="l">
              <a:lnSpc>
                <a:spcPct val="9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11110000-11111111</a:t>
            </a:r>
            <a:endParaRPr/>
          </a:p>
          <a:p>
            <a:pPr indent="-342900" lvl="0" marL="342900" rtl="0" algn="l">
              <a:lnSpc>
                <a:spcPct val="9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240-255</a:t>
            </a:r>
            <a:endParaRPr/>
          </a:p>
          <a:p>
            <a:pPr indent="-342900" lvl="0" marL="342900" rtl="0" algn="l">
              <a:lnSpc>
                <a:spcPct val="9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-IP addresses in this class ranges from 240.0.0.0 to 255.255.255.254.</a:t>
            </a:r>
            <a:endParaRPr/>
          </a:p>
          <a:p>
            <a:pPr indent="-342900" lvl="0" marL="342900" rtl="0" algn="l">
              <a:lnSpc>
                <a:spcPct val="9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-Like Class D, this class too is not equipped with any subnet mask. </a:t>
            </a:r>
            <a:endParaRPr/>
          </a:p>
          <a:p>
            <a:pPr indent="-154940" lvl="0" marL="342900" rtl="0" algn="l">
              <a:lnSpc>
                <a:spcPct val="90000"/>
              </a:lnSpc>
              <a:spcBef>
                <a:spcPts val="592"/>
              </a:spcBef>
              <a:spcAft>
                <a:spcPts val="0"/>
              </a:spcAft>
              <a:buClr>
                <a:schemeClr val="dk1"/>
              </a:buClr>
              <a:buSzPts val="2960"/>
              <a:buNone/>
            </a:pPr>
            <a:r>
              <a:t/>
            </a:r>
            <a:endParaRPr sz="2960">
              <a:latin typeface="Times New Roman"/>
              <a:ea typeface="Times New Roman"/>
              <a:cs typeface="Times New Roman"/>
              <a:sym typeface="Times New Roman"/>
            </a:endParaRPr>
          </a:p>
        </p:txBody>
      </p:sp>
      <p:sp>
        <p:nvSpPr>
          <p:cNvPr id="517" name="Google Shape;517;p64"/>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518" name="Google Shape;518;p6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519" name="Google Shape;519;p6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5"/>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525" name="Google Shape;525;p65"/>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Given the network address 17.0.0.0, find the class, the block, and the range of the addresses.</a:t>
            </a:r>
            <a:endParaRPr/>
          </a:p>
          <a:p>
            <a:pPr indent="-342900" lvl="0" marL="342900" rtl="0" algn="l">
              <a:spcBef>
                <a:spcPts val="640"/>
              </a:spcBef>
              <a:spcAft>
                <a:spcPts val="0"/>
              </a:spcAft>
              <a:buClr>
                <a:schemeClr val="dk1"/>
              </a:buClr>
              <a:buSzPts val="3200"/>
              <a:buChar char="•"/>
            </a:pPr>
            <a:r>
              <a:rPr b="1" i="1" lang="en-US">
                <a:latin typeface="Times New Roman"/>
                <a:ea typeface="Times New Roman"/>
                <a:cs typeface="Times New Roman"/>
                <a:sym typeface="Times New Roman"/>
              </a:rPr>
              <a:t>Solution</a:t>
            </a:r>
            <a:endParaRPr/>
          </a:p>
          <a:p>
            <a:pPr indent="-342900" lvl="0" marL="342900" rtl="0" algn="l">
              <a:spcBef>
                <a:spcPts val="640"/>
              </a:spcBef>
              <a:spcAft>
                <a:spcPts val="0"/>
              </a:spcAft>
              <a:buClr>
                <a:schemeClr val="dk1"/>
              </a:buClr>
              <a:buSzPts val="3200"/>
              <a:buChar char="•"/>
            </a:pPr>
            <a:r>
              <a:rPr b="1" lang="en-US">
                <a:latin typeface="Times New Roman"/>
                <a:ea typeface="Times New Roman"/>
                <a:cs typeface="Times New Roman"/>
                <a:sym typeface="Times New Roman"/>
              </a:rPr>
              <a:t>The class is A because the first byte is between 0 and 127.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block has a netid of 17.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addresses range from </a:t>
            </a:r>
            <a:r>
              <a:rPr b="1" lang="en-US">
                <a:latin typeface="Times New Roman"/>
                <a:ea typeface="Times New Roman"/>
                <a:cs typeface="Times New Roman"/>
                <a:sym typeface="Times New Roman"/>
              </a:rPr>
              <a:t>17.0.0.0 to 17.255.255.255.</a:t>
            </a:r>
            <a:endParaRPr>
              <a:latin typeface="Times New Roman"/>
              <a:ea typeface="Times New Roman"/>
              <a:cs typeface="Times New Roman"/>
              <a:sym typeface="Times New Roman"/>
            </a:endParaRPr>
          </a:p>
        </p:txBody>
      </p:sp>
      <p:sp>
        <p:nvSpPr>
          <p:cNvPr id="526" name="Google Shape;526;p65"/>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527" name="Google Shape;527;p65"/>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528" name="Google Shape;528;p65"/>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6"/>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534" name="Google Shape;534;p66"/>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Given the network address 132.21.0.0, find the class, the block, and the range of the addresses.</a:t>
            </a:r>
            <a:endParaRPr/>
          </a:p>
          <a:p>
            <a:pPr indent="-342900" lvl="0" marL="342900" rtl="0" algn="l">
              <a:spcBef>
                <a:spcPts val="640"/>
              </a:spcBef>
              <a:spcAft>
                <a:spcPts val="0"/>
              </a:spcAft>
              <a:buClr>
                <a:schemeClr val="dk1"/>
              </a:buClr>
              <a:buSzPts val="3200"/>
              <a:buChar char="•"/>
            </a:pPr>
            <a:r>
              <a:rPr b="1" i="1" lang="en-US">
                <a:latin typeface="Times New Roman"/>
                <a:ea typeface="Times New Roman"/>
                <a:cs typeface="Times New Roman"/>
                <a:sym typeface="Times New Roman"/>
              </a:rPr>
              <a:t>Solution</a:t>
            </a:r>
            <a:endParaRPr/>
          </a:p>
          <a:p>
            <a:pPr indent="-342900" lvl="0" marL="342900" rtl="0" algn="l">
              <a:spcBef>
                <a:spcPts val="640"/>
              </a:spcBef>
              <a:spcAft>
                <a:spcPts val="0"/>
              </a:spcAft>
              <a:buClr>
                <a:schemeClr val="dk1"/>
              </a:buClr>
              <a:buSzPts val="3200"/>
              <a:buChar char="•"/>
            </a:pPr>
            <a:r>
              <a:rPr b="1" lang="en-US">
                <a:latin typeface="Times New Roman"/>
                <a:ea typeface="Times New Roman"/>
                <a:cs typeface="Times New Roman"/>
                <a:sym typeface="Times New Roman"/>
              </a:rPr>
              <a:t>The class is B because the first byte is between 128 and 191.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block has a netid of </a:t>
            </a:r>
            <a:r>
              <a:rPr b="1" lang="en-US">
                <a:latin typeface="Times New Roman"/>
                <a:ea typeface="Times New Roman"/>
                <a:cs typeface="Times New Roman"/>
                <a:sym typeface="Times New Roman"/>
              </a:rPr>
              <a:t>132.21. The addresses range from </a:t>
            </a:r>
            <a:endParaRPr/>
          </a:p>
          <a:p>
            <a:pPr indent="-342900" lvl="0" marL="342900" rtl="0" algn="l">
              <a:spcBef>
                <a:spcPts val="640"/>
              </a:spcBef>
              <a:spcAft>
                <a:spcPts val="0"/>
              </a:spcAft>
              <a:buClr>
                <a:schemeClr val="dk1"/>
              </a:buClr>
              <a:buSzPts val="3200"/>
              <a:buChar char="•"/>
            </a:pPr>
            <a:r>
              <a:rPr b="1" lang="en-US">
                <a:latin typeface="Times New Roman"/>
                <a:ea typeface="Times New Roman"/>
                <a:cs typeface="Times New Roman"/>
                <a:sym typeface="Times New Roman"/>
              </a:rPr>
              <a:t>132.21.0.0 to 132.21.255.255.</a:t>
            </a:r>
            <a:endParaRPr>
              <a:latin typeface="Times New Roman"/>
              <a:ea typeface="Times New Roman"/>
              <a:cs typeface="Times New Roman"/>
              <a:sym typeface="Times New Roman"/>
            </a:endParaRPr>
          </a:p>
        </p:txBody>
      </p:sp>
      <p:sp>
        <p:nvSpPr>
          <p:cNvPr id="535" name="Google Shape;535;p66"/>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536" name="Google Shape;536;p66"/>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537" name="Google Shape;537;p66"/>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Functionality of Network Layer </a:t>
            </a:r>
            <a:endParaRPr>
              <a:latin typeface="Times New Roman"/>
              <a:ea typeface="Times New Roman"/>
              <a:cs typeface="Times New Roman"/>
              <a:sym typeface="Times New Roman"/>
            </a:endParaRPr>
          </a:p>
        </p:txBody>
      </p:sp>
      <p:sp>
        <p:nvSpPr>
          <p:cNvPr id="283" name="Google Shape;283;p40"/>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Clr>
                <a:schemeClr val="dk1"/>
              </a:buClr>
              <a:buSzPts val="2960"/>
              <a:buChar char="•"/>
            </a:pPr>
            <a:r>
              <a:rPr lang="en-US" sz="2960">
                <a:latin typeface="Times New Roman"/>
                <a:ea typeface="Times New Roman"/>
                <a:cs typeface="Times New Roman"/>
                <a:sym typeface="Times New Roman"/>
              </a:rPr>
              <a:t>Implements routing of frames (packets) through the network.</a:t>
            </a:r>
            <a:endParaRPr/>
          </a:p>
          <a:p>
            <a:pPr indent="-342900" lvl="0" marL="342900" rtl="0" algn="just">
              <a:lnSpc>
                <a:spcPct val="9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Defines the most optimum path the packet should take from the source to the destination.</a:t>
            </a:r>
            <a:endParaRPr/>
          </a:p>
          <a:p>
            <a:pPr indent="-342900" lvl="0" marL="342900" rtl="0" algn="just">
              <a:lnSpc>
                <a:spcPct val="9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Defines logical addressing so that any endpoint can be identified.</a:t>
            </a:r>
            <a:endParaRPr/>
          </a:p>
          <a:p>
            <a:pPr indent="-342900" lvl="0" marL="342900" rtl="0" algn="just">
              <a:lnSpc>
                <a:spcPct val="9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Handles congestion in the network.</a:t>
            </a:r>
            <a:endParaRPr/>
          </a:p>
          <a:p>
            <a:pPr indent="-342900" lvl="0" marL="342900" rtl="0" algn="just">
              <a:lnSpc>
                <a:spcPct val="9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Facilitates interconnection between heterogeneous networks (Internetworking).</a:t>
            </a:r>
            <a:endParaRPr/>
          </a:p>
          <a:p>
            <a:pPr indent="-342900" lvl="0" marL="342900" rtl="0" algn="just">
              <a:lnSpc>
                <a:spcPct val="90000"/>
              </a:lnSpc>
              <a:spcBef>
                <a:spcPts val="592"/>
              </a:spcBef>
              <a:spcAft>
                <a:spcPts val="0"/>
              </a:spcAft>
              <a:buClr>
                <a:schemeClr val="dk1"/>
              </a:buClr>
              <a:buSzPts val="2960"/>
              <a:buChar char="•"/>
            </a:pPr>
            <a:r>
              <a:rPr lang="en-US" sz="2960">
                <a:latin typeface="Times New Roman"/>
                <a:ea typeface="Times New Roman"/>
                <a:cs typeface="Times New Roman"/>
                <a:sym typeface="Times New Roman"/>
              </a:rPr>
              <a:t>The network layer also defines how to fragment a packet into smaller packets to accommodate different media</a:t>
            </a:r>
            <a:endParaRPr sz="2960">
              <a:latin typeface="Times New Roman"/>
              <a:ea typeface="Times New Roman"/>
              <a:cs typeface="Times New Roman"/>
              <a:sym typeface="Times New Roman"/>
            </a:endParaRPr>
          </a:p>
        </p:txBody>
      </p:sp>
      <p:sp>
        <p:nvSpPr>
          <p:cNvPr id="284" name="Google Shape;284;p40"/>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285" name="Google Shape;285;p40"/>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286" name="Google Shape;286;p40"/>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7"/>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543" name="Google Shape;543;p67"/>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Given the network address 220.34.76.0,find the class, the block, and the range of the addresses.</a:t>
            </a:r>
            <a:endParaRPr/>
          </a:p>
          <a:p>
            <a:pPr indent="-342900" lvl="0" marL="342900" rtl="0" algn="l">
              <a:spcBef>
                <a:spcPts val="640"/>
              </a:spcBef>
              <a:spcAft>
                <a:spcPts val="0"/>
              </a:spcAft>
              <a:buClr>
                <a:schemeClr val="dk1"/>
              </a:buClr>
              <a:buSzPts val="3200"/>
              <a:buChar char="•"/>
            </a:pPr>
            <a:r>
              <a:rPr b="1" i="1" lang="en-US">
                <a:latin typeface="Times New Roman"/>
                <a:ea typeface="Times New Roman"/>
                <a:cs typeface="Times New Roman"/>
                <a:sym typeface="Times New Roman"/>
              </a:rPr>
              <a:t>Solution</a:t>
            </a:r>
            <a:endParaRPr/>
          </a:p>
          <a:p>
            <a:pPr indent="-342900" lvl="0" marL="342900" rtl="0" algn="l">
              <a:spcBef>
                <a:spcPts val="640"/>
              </a:spcBef>
              <a:spcAft>
                <a:spcPts val="0"/>
              </a:spcAft>
              <a:buClr>
                <a:schemeClr val="dk1"/>
              </a:buClr>
              <a:buSzPts val="3200"/>
              <a:buChar char="•"/>
            </a:pPr>
            <a:r>
              <a:rPr b="1" lang="en-US">
                <a:latin typeface="Times New Roman"/>
                <a:ea typeface="Times New Roman"/>
                <a:cs typeface="Times New Roman"/>
                <a:sym typeface="Times New Roman"/>
              </a:rPr>
              <a:t>The class is C because the first byte is between 192 and 223.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block has a netid of </a:t>
            </a:r>
            <a:r>
              <a:rPr b="1" lang="en-US">
                <a:latin typeface="Times New Roman"/>
                <a:ea typeface="Times New Roman"/>
                <a:cs typeface="Times New Roman"/>
                <a:sym typeface="Times New Roman"/>
              </a:rPr>
              <a:t>220.34.76.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addresses range from </a:t>
            </a:r>
            <a:r>
              <a:rPr b="1" lang="en-US">
                <a:latin typeface="Times New Roman"/>
                <a:ea typeface="Times New Roman"/>
                <a:cs typeface="Times New Roman"/>
                <a:sym typeface="Times New Roman"/>
              </a:rPr>
              <a:t>220.34.76.0 to 220.34.76.255.</a:t>
            </a:r>
            <a:endParaRPr>
              <a:latin typeface="Times New Roman"/>
              <a:ea typeface="Times New Roman"/>
              <a:cs typeface="Times New Roman"/>
              <a:sym typeface="Times New Roman"/>
            </a:endParaRPr>
          </a:p>
        </p:txBody>
      </p:sp>
      <p:sp>
        <p:nvSpPr>
          <p:cNvPr id="544" name="Google Shape;544;p67"/>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545" name="Google Shape;545;p67"/>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546" name="Google Shape;546;p67"/>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8"/>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552" name="Google Shape;552;p68"/>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A </a:t>
            </a:r>
            <a:r>
              <a:rPr b="1" lang="en-US">
                <a:latin typeface="Times New Roman"/>
                <a:ea typeface="Times New Roman"/>
                <a:cs typeface="Times New Roman"/>
                <a:sym typeface="Times New Roman"/>
              </a:rPr>
              <a:t>mask is a 32-bit binary number that gives the first address in the block (the network address) when bitwise ANDed with an address in the block.</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
        <p:nvSpPr>
          <p:cNvPr id="553" name="Google Shape;553;p68"/>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554" name="Google Shape;554;p68"/>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555" name="Google Shape;555;p68"/>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56" name="Google Shape;556;p68"/>
          <p:cNvPicPr preferRelativeResize="0"/>
          <p:nvPr/>
        </p:nvPicPr>
        <p:blipFill rotWithShape="1">
          <a:blip r:embed="rId3">
            <a:alphaModFix/>
          </a:blip>
          <a:srcRect b="0" l="0" r="0" t="0"/>
          <a:stretch/>
        </p:blipFill>
        <p:spPr>
          <a:xfrm>
            <a:off x="5410200" y="2590800"/>
            <a:ext cx="5410200" cy="2019300"/>
          </a:xfrm>
          <a:prstGeom prst="rect">
            <a:avLst/>
          </a:prstGeom>
          <a:noFill/>
          <a:ln>
            <a:noFill/>
          </a:ln>
        </p:spPr>
      </p:pic>
      <p:sp>
        <p:nvSpPr>
          <p:cNvPr id="557" name="Google Shape;557;p68"/>
          <p:cNvSpPr/>
          <p:nvPr/>
        </p:nvSpPr>
        <p:spPr>
          <a:xfrm>
            <a:off x="838200" y="4724400"/>
            <a:ext cx="2286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And Operation </a:t>
            </a:r>
            <a:endParaRPr/>
          </a:p>
        </p:txBody>
      </p:sp>
      <p:pic>
        <p:nvPicPr>
          <p:cNvPr id="558" name="Google Shape;558;p68"/>
          <p:cNvPicPr preferRelativeResize="0"/>
          <p:nvPr/>
        </p:nvPicPr>
        <p:blipFill rotWithShape="1">
          <a:blip r:embed="rId4">
            <a:alphaModFix/>
          </a:blip>
          <a:srcRect b="0" l="0" r="0" t="0"/>
          <a:stretch/>
        </p:blipFill>
        <p:spPr>
          <a:xfrm>
            <a:off x="3048000" y="4876800"/>
            <a:ext cx="7810500" cy="1771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9"/>
          <p:cNvSpPr txBox="1"/>
          <p:nvPr>
            <p:ph type="title"/>
          </p:nvPr>
        </p:nvSpPr>
        <p:spPr>
          <a:xfrm>
            <a:off x="457200" y="5257800"/>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br>
              <a:rPr lang="en-US" sz="3600"/>
            </a:br>
            <a:br>
              <a:rPr lang="en-US" sz="3600"/>
            </a:br>
            <a:r>
              <a:rPr lang="en-US" sz="3600"/>
              <a:t>-</a:t>
            </a:r>
            <a:r>
              <a:rPr b="1" lang="en-US" sz="3600"/>
              <a:t>CIDR –Classless Inter Domain Routing </a:t>
            </a:r>
            <a:br>
              <a:rPr b="1" lang="en-US" sz="3600"/>
            </a:br>
            <a:endParaRPr sz="3600"/>
          </a:p>
        </p:txBody>
      </p:sp>
      <p:sp>
        <p:nvSpPr>
          <p:cNvPr id="564" name="Google Shape;564;p69"/>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None/>
            </a:pPr>
            <a:r>
              <a:rPr lang="en-US"/>
              <a:t>-Default Masks used</a:t>
            </a:r>
            <a:endParaRPr/>
          </a:p>
          <a:p>
            <a:pPr indent="-139700" lvl="0" marL="342900" rtl="0" algn="l">
              <a:spcBef>
                <a:spcPts val="640"/>
              </a:spcBef>
              <a:spcAft>
                <a:spcPts val="0"/>
              </a:spcAft>
              <a:buClr>
                <a:schemeClr val="dk1"/>
              </a:buClr>
              <a:buSzPts val="3200"/>
              <a:buNone/>
            </a:pPr>
            <a:r>
              <a:t/>
            </a:r>
            <a:endParaRPr/>
          </a:p>
        </p:txBody>
      </p:sp>
      <p:sp>
        <p:nvSpPr>
          <p:cNvPr id="565" name="Google Shape;565;p69"/>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566" name="Google Shape;566;p69"/>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567" name="Google Shape;567;p69"/>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8" name="Google Shape;568;p69"/>
          <p:cNvPicPr preferRelativeResize="0"/>
          <p:nvPr/>
        </p:nvPicPr>
        <p:blipFill rotWithShape="1">
          <a:blip r:embed="rId3">
            <a:alphaModFix/>
          </a:blip>
          <a:srcRect b="0" l="0" r="0" t="0"/>
          <a:stretch/>
        </p:blipFill>
        <p:spPr>
          <a:xfrm>
            <a:off x="609600" y="2438400"/>
            <a:ext cx="10963275" cy="2152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0"/>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latin typeface="Times New Roman"/>
              <a:ea typeface="Times New Roman"/>
              <a:cs typeface="Times New Roman"/>
              <a:sym typeface="Times New Roman"/>
            </a:endParaRPr>
          </a:p>
        </p:txBody>
      </p:sp>
      <p:sp>
        <p:nvSpPr>
          <p:cNvPr id="574" name="Google Shape;574;p70"/>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960"/>
              <a:buChar char="•"/>
            </a:pPr>
            <a:r>
              <a:rPr i="1" lang="en-US" sz="2960">
                <a:latin typeface="Times New Roman"/>
                <a:ea typeface="Times New Roman"/>
                <a:cs typeface="Times New Roman"/>
                <a:sym typeface="Times New Roman"/>
              </a:rPr>
              <a:t>A block of addresses is granted to a small organization. We know that one of the addresses is 205.16.37.39/28. What is the first address in the block?</a:t>
            </a:r>
            <a:endParaRPr/>
          </a:p>
          <a:p>
            <a:pPr indent="-342900" lvl="0" marL="342900" rtl="0" algn="l">
              <a:lnSpc>
                <a:spcPct val="80000"/>
              </a:lnSpc>
              <a:spcBef>
                <a:spcPts val="592"/>
              </a:spcBef>
              <a:spcAft>
                <a:spcPts val="0"/>
              </a:spcAft>
              <a:buClr>
                <a:schemeClr val="dk1"/>
              </a:buClr>
              <a:buSzPts val="2960"/>
              <a:buChar char="•"/>
            </a:pPr>
            <a:r>
              <a:rPr i="1" lang="en-US" sz="2960">
                <a:latin typeface="Times New Roman"/>
                <a:ea typeface="Times New Roman"/>
                <a:cs typeface="Times New Roman"/>
                <a:sym typeface="Times New Roman"/>
              </a:rPr>
              <a:t>Solution</a:t>
            </a:r>
            <a:endParaRPr/>
          </a:p>
          <a:p>
            <a:pPr indent="-342900" lvl="0" marL="342900" rtl="0" algn="l">
              <a:lnSpc>
                <a:spcPct val="80000"/>
              </a:lnSpc>
              <a:spcBef>
                <a:spcPts val="592"/>
              </a:spcBef>
              <a:spcAft>
                <a:spcPts val="0"/>
              </a:spcAft>
              <a:buClr>
                <a:schemeClr val="dk1"/>
              </a:buClr>
              <a:buSzPts val="2960"/>
              <a:buChar char="•"/>
            </a:pPr>
            <a:r>
              <a:rPr i="1" lang="en-US" sz="2960">
                <a:latin typeface="Times New Roman"/>
                <a:ea typeface="Times New Roman"/>
                <a:cs typeface="Times New Roman"/>
                <a:sym typeface="Times New Roman"/>
              </a:rPr>
              <a:t>The binary representation of the given address is</a:t>
            </a:r>
            <a:endParaRPr/>
          </a:p>
          <a:p>
            <a:pPr indent="-342900" lvl="0" marL="342900" rtl="0" algn="l">
              <a:lnSpc>
                <a:spcPct val="80000"/>
              </a:lnSpc>
              <a:spcBef>
                <a:spcPts val="592"/>
              </a:spcBef>
              <a:spcAft>
                <a:spcPts val="0"/>
              </a:spcAft>
              <a:buClr>
                <a:schemeClr val="dk1"/>
              </a:buClr>
              <a:buSzPts val="2960"/>
              <a:buChar char="•"/>
            </a:pPr>
            <a:r>
              <a:rPr i="1" lang="en-US" sz="2960">
                <a:latin typeface="Times New Roman"/>
                <a:ea typeface="Times New Roman"/>
                <a:cs typeface="Times New Roman"/>
                <a:sym typeface="Times New Roman"/>
              </a:rPr>
              <a:t>11001101 00010000 00100101 00100111</a:t>
            </a:r>
            <a:endParaRPr/>
          </a:p>
          <a:p>
            <a:pPr indent="-342900" lvl="0" marL="342900" rtl="0" algn="l">
              <a:lnSpc>
                <a:spcPct val="80000"/>
              </a:lnSpc>
              <a:spcBef>
                <a:spcPts val="592"/>
              </a:spcBef>
              <a:spcAft>
                <a:spcPts val="0"/>
              </a:spcAft>
              <a:buClr>
                <a:schemeClr val="dk1"/>
              </a:buClr>
              <a:buSzPts val="2960"/>
              <a:buChar char="•"/>
            </a:pPr>
            <a:r>
              <a:rPr i="1" lang="en-US" sz="2960">
                <a:latin typeface="Times New Roman"/>
                <a:ea typeface="Times New Roman"/>
                <a:cs typeface="Times New Roman"/>
                <a:sym typeface="Times New Roman"/>
              </a:rPr>
              <a:t>Mask is 11111111 11111111 11111111 11110000</a:t>
            </a:r>
            <a:endParaRPr/>
          </a:p>
          <a:p>
            <a:pPr indent="-342900" lvl="0" marL="342900" rtl="0" algn="l">
              <a:lnSpc>
                <a:spcPct val="80000"/>
              </a:lnSpc>
              <a:spcBef>
                <a:spcPts val="592"/>
              </a:spcBef>
              <a:spcAft>
                <a:spcPts val="0"/>
              </a:spcAft>
              <a:buClr>
                <a:schemeClr val="dk1"/>
              </a:buClr>
              <a:buSzPts val="2960"/>
              <a:buChar char="•"/>
            </a:pPr>
            <a:r>
              <a:rPr i="1" lang="en-US" sz="2960">
                <a:latin typeface="Times New Roman"/>
                <a:ea typeface="Times New Roman"/>
                <a:cs typeface="Times New Roman"/>
                <a:sym typeface="Times New Roman"/>
              </a:rPr>
              <a:t>If we set 32−28 rightmost bits to 0, we get </a:t>
            </a:r>
            <a:endParaRPr/>
          </a:p>
          <a:p>
            <a:pPr indent="-342900" lvl="0" marL="342900" rtl="0" algn="l">
              <a:lnSpc>
                <a:spcPct val="80000"/>
              </a:lnSpc>
              <a:spcBef>
                <a:spcPts val="592"/>
              </a:spcBef>
              <a:spcAft>
                <a:spcPts val="0"/>
              </a:spcAft>
              <a:buClr>
                <a:schemeClr val="dk1"/>
              </a:buClr>
              <a:buSzPts val="2960"/>
              <a:buChar char="•"/>
            </a:pPr>
            <a:r>
              <a:rPr i="1" lang="en-US" sz="2960">
                <a:latin typeface="Times New Roman"/>
                <a:ea typeface="Times New Roman"/>
                <a:cs typeface="Times New Roman"/>
                <a:sym typeface="Times New Roman"/>
              </a:rPr>
              <a:t>11001101 00010000 00100101 0010000 </a:t>
            </a:r>
            <a:endParaRPr/>
          </a:p>
          <a:p>
            <a:pPr indent="-342900" lvl="0" marL="342900" rtl="0" algn="l">
              <a:lnSpc>
                <a:spcPct val="80000"/>
              </a:lnSpc>
              <a:spcBef>
                <a:spcPts val="592"/>
              </a:spcBef>
              <a:spcAft>
                <a:spcPts val="0"/>
              </a:spcAft>
              <a:buClr>
                <a:schemeClr val="dk1"/>
              </a:buClr>
              <a:buSzPts val="2960"/>
              <a:buChar char="•"/>
            </a:pPr>
            <a:r>
              <a:rPr i="1" lang="en-US" sz="2960">
                <a:latin typeface="Times New Roman"/>
                <a:ea typeface="Times New Roman"/>
                <a:cs typeface="Times New Roman"/>
                <a:sym typeface="Times New Roman"/>
              </a:rPr>
              <a:t>or 205.16.37.32. </a:t>
            </a:r>
            <a:endParaRPr sz="2960">
              <a:latin typeface="Times New Roman"/>
              <a:ea typeface="Times New Roman"/>
              <a:cs typeface="Times New Roman"/>
              <a:sym typeface="Times New Roman"/>
            </a:endParaRPr>
          </a:p>
        </p:txBody>
      </p:sp>
      <p:sp>
        <p:nvSpPr>
          <p:cNvPr id="575" name="Google Shape;575;p70"/>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576" name="Google Shape;576;p70"/>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577" name="Google Shape;577;p70"/>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1"/>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583" name="Google Shape;583;p71"/>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What is the network address if one of the addresses is 167.199.170.82/27?</a:t>
            </a:r>
            <a:endParaRPr/>
          </a:p>
          <a:p>
            <a:pPr indent="-342900" lvl="0" marL="342900" rtl="0" algn="l">
              <a:spcBef>
                <a:spcPts val="640"/>
              </a:spcBef>
              <a:spcAft>
                <a:spcPts val="0"/>
              </a:spcAft>
              <a:buClr>
                <a:schemeClr val="dk1"/>
              </a:buClr>
              <a:buSzPts val="3200"/>
              <a:buChar char="•"/>
            </a:pPr>
            <a:r>
              <a:rPr i="1" lang="en-US"/>
              <a:t>Solution</a:t>
            </a:r>
            <a:endParaRPr/>
          </a:p>
          <a:p>
            <a:pPr indent="-342900" lvl="0" marL="342900" rtl="0" algn="l">
              <a:spcBef>
                <a:spcPts val="640"/>
              </a:spcBef>
              <a:spcAft>
                <a:spcPts val="0"/>
              </a:spcAft>
              <a:buClr>
                <a:schemeClr val="dk1"/>
              </a:buClr>
              <a:buSzPts val="3200"/>
              <a:buChar char="•"/>
            </a:pPr>
            <a:r>
              <a:rPr lang="en-US"/>
              <a:t>The prefix length is 27,which means that we must keep the first 27bits as 1s and change the remaining bits(5)to0s.The 5 bits affect only the last byte. The last byte is 01010010.Changing the last 5 bits to 0s,we get 01000000 or 64.The network address is 167.199.170.64/27.</a:t>
            </a:r>
            <a:endParaRPr/>
          </a:p>
        </p:txBody>
      </p:sp>
      <p:sp>
        <p:nvSpPr>
          <p:cNvPr id="584" name="Google Shape;584;p7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585" name="Google Shape;585;p7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586" name="Google Shape;586;p7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2"/>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592" name="Google Shape;592;p72"/>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Char char="•"/>
            </a:pPr>
            <a:r>
              <a:rPr lang="en-US" sz="2960"/>
              <a:t>A small organization is given a block with the beginning address and the prefix length 205.16.37.24/29(in slash notation).What is the range of the block?</a:t>
            </a:r>
            <a:endParaRPr/>
          </a:p>
          <a:p>
            <a:pPr indent="-342900" lvl="0" marL="342900" rtl="0" algn="l">
              <a:lnSpc>
                <a:spcPct val="90000"/>
              </a:lnSpc>
              <a:spcBef>
                <a:spcPts val="592"/>
              </a:spcBef>
              <a:spcAft>
                <a:spcPts val="0"/>
              </a:spcAft>
              <a:buClr>
                <a:schemeClr val="dk1"/>
              </a:buClr>
              <a:buSzPts val="2960"/>
              <a:buChar char="•"/>
            </a:pPr>
            <a:r>
              <a:rPr i="1" lang="en-US" sz="2960"/>
              <a:t>Solution</a:t>
            </a:r>
            <a:endParaRPr/>
          </a:p>
          <a:p>
            <a:pPr indent="-342900" lvl="0" marL="342900" rtl="0" algn="l">
              <a:lnSpc>
                <a:spcPct val="90000"/>
              </a:lnSpc>
              <a:spcBef>
                <a:spcPts val="592"/>
              </a:spcBef>
              <a:spcAft>
                <a:spcPts val="0"/>
              </a:spcAft>
              <a:buClr>
                <a:schemeClr val="dk1"/>
              </a:buClr>
              <a:buSzPts val="2960"/>
              <a:buChar char="•"/>
            </a:pPr>
            <a:r>
              <a:rPr lang="en-US" sz="2960"/>
              <a:t>The beginning address is 205.16.37.24.To find the last address we keep the first 29 bits and change the last 3 bits to1s.</a:t>
            </a:r>
            <a:endParaRPr/>
          </a:p>
          <a:p>
            <a:pPr indent="-342900" lvl="0" marL="342900" rtl="0" algn="l">
              <a:lnSpc>
                <a:spcPct val="90000"/>
              </a:lnSpc>
              <a:spcBef>
                <a:spcPts val="592"/>
              </a:spcBef>
              <a:spcAft>
                <a:spcPts val="0"/>
              </a:spcAft>
              <a:buClr>
                <a:schemeClr val="dk1"/>
              </a:buClr>
              <a:buSzPts val="2960"/>
              <a:buChar char="•"/>
            </a:pPr>
            <a:r>
              <a:rPr lang="en-US" sz="2960"/>
              <a:t>Beginning:11001111 00010000 00100101 00011000</a:t>
            </a:r>
            <a:endParaRPr/>
          </a:p>
          <a:p>
            <a:pPr indent="-342900" lvl="0" marL="342900" rtl="0" algn="l">
              <a:lnSpc>
                <a:spcPct val="90000"/>
              </a:lnSpc>
              <a:spcBef>
                <a:spcPts val="592"/>
              </a:spcBef>
              <a:spcAft>
                <a:spcPts val="0"/>
              </a:spcAft>
              <a:buClr>
                <a:schemeClr val="dk1"/>
              </a:buClr>
              <a:buSzPts val="2960"/>
              <a:buChar char="•"/>
            </a:pPr>
            <a:r>
              <a:rPr lang="en-US" sz="2960"/>
              <a:t>Ending : 11001111 00010000 00100101 00011111</a:t>
            </a:r>
            <a:endParaRPr/>
          </a:p>
          <a:p>
            <a:pPr indent="-342900" lvl="0" marL="342900" rtl="0" algn="l">
              <a:lnSpc>
                <a:spcPct val="90000"/>
              </a:lnSpc>
              <a:spcBef>
                <a:spcPts val="592"/>
              </a:spcBef>
              <a:spcAft>
                <a:spcPts val="0"/>
              </a:spcAft>
              <a:buClr>
                <a:schemeClr val="dk1"/>
              </a:buClr>
              <a:buSzPts val="2960"/>
              <a:buChar char="•"/>
            </a:pPr>
            <a:r>
              <a:rPr lang="en-US" sz="2960"/>
              <a:t>There are only 8 addresses in this block.</a:t>
            </a:r>
            <a:endParaRPr sz="2960"/>
          </a:p>
        </p:txBody>
      </p:sp>
      <p:sp>
        <p:nvSpPr>
          <p:cNvPr id="593" name="Google Shape;593;p7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594" name="Google Shape;594;p7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595" name="Google Shape;595;p7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602" name="Google Shape;602;p7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603" name="Google Shape;603;p7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4" name="Google Shape;604;p7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Special IP Addresses</a:t>
            </a:r>
            <a:endParaRPr/>
          </a:p>
        </p:txBody>
      </p:sp>
      <p:pic>
        <p:nvPicPr>
          <p:cNvPr descr="5-56" id="605" name="Google Shape;605;p73"/>
          <p:cNvPicPr preferRelativeResize="0"/>
          <p:nvPr/>
        </p:nvPicPr>
        <p:blipFill rotWithShape="1">
          <a:blip r:embed="rId3">
            <a:alphaModFix/>
          </a:blip>
          <a:srcRect b="0" l="0" r="0" t="0"/>
          <a:stretch/>
        </p:blipFill>
        <p:spPr>
          <a:xfrm>
            <a:off x="1600199" y="1752600"/>
            <a:ext cx="9982201" cy="46037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4"/>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Internet Protocol: IPv6 </a:t>
            </a:r>
            <a:endParaRPr/>
          </a:p>
        </p:txBody>
      </p:sp>
      <p:sp>
        <p:nvSpPr>
          <p:cNvPr id="611" name="Google Shape;611;p74"/>
          <p:cNvSpPr txBox="1"/>
          <p:nvPr>
            <p:ph idx="1" type="body"/>
          </p:nvPr>
        </p:nvSpPr>
        <p:spPr>
          <a:xfrm>
            <a:off x="1524000" y="1600202"/>
            <a:ext cx="10058401" cy="47561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t>Initial motivation: </a:t>
            </a:r>
            <a:endParaRPr/>
          </a:p>
          <a:p>
            <a:pPr indent="-285750" lvl="1" marL="742950" rtl="0" algn="l">
              <a:spcBef>
                <a:spcPts val="560"/>
              </a:spcBef>
              <a:spcAft>
                <a:spcPts val="0"/>
              </a:spcAft>
              <a:buClr>
                <a:schemeClr val="dk1"/>
              </a:buClr>
              <a:buSzPts val="2800"/>
              <a:buChar char="–"/>
            </a:pPr>
            <a:r>
              <a:rPr lang="en-US"/>
              <a:t>32-bit address space soon to be completely allocated</a:t>
            </a:r>
            <a:endParaRPr/>
          </a:p>
          <a:p>
            <a:pPr indent="-342900" lvl="0" marL="342900" rtl="0" algn="l">
              <a:spcBef>
                <a:spcPts val="640"/>
              </a:spcBef>
              <a:spcAft>
                <a:spcPts val="0"/>
              </a:spcAft>
              <a:buClr>
                <a:schemeClr val="dk1"/>
              </a:buClr>
              <a:buSzPts val="3200"/>
              <a:buNone/>
            </a:pPr>
            <a:r>
              <a:rPr lang="en-US"/>
              <a:t>Additional motivation:</a:t>
            </a:r>
            <a:endParaRPr/>
          </a:p>
          <a:p>
            <a:pPr indent="-285750" lvl="1" marL="742950" rtl="0" algn="l">
              <a:spcBef>
                <a:spcPts val="560"/>
              </a:spcBef>
              <a:spcAft>
                <a:spcPts val="0"/>
              </a:spcAft>
              <a:buClr>
                <a:schemeClr val="dk1"/>
              </a:buClr>
              <a:buSzPts val="2800"/>
              <a:buChar char="–"/>
            </a:pPr>
            <a:r>
              <a:rPr lang="en-US"/>
              <a:t>header format helps speed processing/forwarding</a:t>
            </a:r>
            <a:endParaRPr/>
          </a:p>
          <a:p>
            <a:pPr indent="-285750" lvl="1" marL="742950" rtl="0" algn="l">
              <a:spcBef>
                <a:spcPts val="560"/>
              </a:spcBef>
              <a:spcAft>
                <a:spcPts val="0"/>
              </a:spcAft>
              <a:buClr>
                <a:schemeClr val="dk1"/>
              </a:buClr>
              <a:buSzPts val="2800"/>
              <a:buChar char="–"/>
            </a:pPr>
            <a:r>
              <a:rPr lang="en-US"/>
              <a:t>header changes to facilitate QoS </a:t>
            </a:r>
            <a:endParaRPr/>
          </a:p>
          <a:p>
            <a:pPr indent="-342900" lvl="0" marL="342900" rtl="0" algn="l">
              <a:spcBef>
                <a:spcPts val="640"/>
              </a:spcBef>
              <a:spcAft>
                <a:spcPts val="0"/>
              </a:spcAft>
              <a:buClr>
                <a:schemeClr val="dk1"/>
              </a:buClr>
              <a:buSzPts val="3200"/>
              <a:buNone/>
            </a:pPr>
            <a:r>
              <a:rPr lang="en-US"/>
              <a:t>IPv6 datagram format:</a:t>
            </a:r>
            <a:endParaRPr/>
          </a:p>
          <a:p>
            <a:pPr indent="-285750" lvl="1" marL="742950" rtl="0" algn="l">
              <a:spcBef>
                <a:spcPts val="560"/>
              </a:spcBef>
              <a:spcAft>
                <a:spcPts val="0"/>
              </a:spcAft>
              <a:buClr>
                <a:schemeClr val="dk1"/>
              </a:buClr>
              <a:buSzPts val="2800"/>
              <a:buChar char="–"/>
            </a:pPr>
            <a:r>
              <a:rPr lang="en-US"/>
              <a:t>Fixed length 40-byte header </a:t>
            </a:r>
            <a:endParaRPr/>
          </a:p>
          <a:p>
            <a:pPr indent="-285750" lvl="1" marL="742950" rtl="0" algn="l">
              <a:spcBef>
                <a:spcPts val="560"/>
              </a:spcBef>
              <a:spcAft>
                <a:spcPts val="0"/>
              </a:spcAft>
              <a:buClr>
                <a:schemeClr val="dk1"/>
              </a:buClr>
              <a:buSzPts val="2800"/>
              <a:buChar char="–"/>
            </a:pPr>
            <a:r>
              <a:rPr lang="en-US"/>
              <a:t>fragmentation not allowed</a:t>
            </a:r>
            <a:endParaRPr/>
          </a:p>
        </p:txBody>
      </p:sp>
      <p:sp>
        <p:nvSpPr>
          <p:cNvPr id="612" name="Google Shape;612;p74"/>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613" name="Google Shape;613;p7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614" name="Google Shape;614;p7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5"/>
          <p:cNvSpPr txBox="1"/>
          <p:nvPr>
            <p:ph type="title"/>
          </p:nvPr>
        </p:nvSpPr>
        <p:spPr>
          <a:xfrm>
            <a:off x="0" y="314325"/>
            <a:ext cx="12192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Arial"/>
              <a:buNone/>
            </a:pPr>
            <a:r>
              <a:rPr lang="en-US">
                <a:latin typeface="Arial"/>
                <a:ea typeface="Arial"/>
                <a:cs typeface="Arial"/>
                <a:sym typeface="Arial"/>
              </a:rPr>
              <a:t>IP Version 6 Goals</a:t>
            </a:r>
            <a:endParaRPr/>
          </a:p>
        </p:txBody>
      </p:sp>
      <p:sp>
        <p:nvSpPr>
          <p:cNvPr id="620" name="Google Shape;620;p75"/>
          <p:cNvSpPr txBox="1"/>
          <p:nvPr>
            <p:ph idx="1" type="body"/>
          </p:nvPr>
        </p:nvSpPr>
        <p:spPr>
          <a:xfrm>
            <a:off x="448734" y="1577975"/>
            <a:ext cx="11292417" cy="46799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000"/>
              <a:buFont typeface="Arial"/>
              <a:buChar char="•"/>
            </a:pPr>
            <a:r>
              <a:rPr lang="en-US" sz="3000">
                <a:latin typeface="Arial"/>
                <a:ea typeface="Arial"/>
                <a:cs typeface="Arial"/>
                <a:sym typeface="Arial"/>
              </a:rPr>
              <a:t>Support billions of hosts</a:t>
            </a:r>
            <a:endParaRPr/>
          </a:p>
          <a:p>
            <a:pPr indent="-342900" lvl="0" marL="342900" rtl="0" algn="l">
              <a:lnSpc>
                <a:spcPct val="90000"/>
              </a:lnSpc>
              <a:spcBef>
                <a:spcPts val="600"/>
              </a:spcBef>
              <a:spcAft>
                <a:spcPts val="0"/>
              </a:spcAft>
              <a:buClr>
                <a:schemeClr val="dk1"/>
              </a:buClr>
              <a:buSzPts val="3000"/>
              <a:buFont typeface="Arial"/>
              <a:buChar char="•"/>
            </a:pPr>
            <a:r>
              <a:rPr lang="en-US" sz="3000">
                <a:latin typeface="Arial"/>
                <a:ea typeface="Arial"/>
                <a:cs typeface="Arial"/>
                <a:sym typeface="Arial"/>
              </a:rPr>
              <a:t>Reduce routing table size</a:t>
            </a:r>
            <a:endParaRPr/>
          </a:p>
          <a:p>
            <a:pPr indent="-342900" lvl="0" marL="342900" rtl="0" algn="l">
              <a:lnSpc>
                <a:spcPct val="90000"/>
              </a:lnSpc>
              <a:spcBef>
                <a:spcPts val="600"/>
              </a:spcBef>
              <a:spcAft>
                <a:spcPts val="0"/>
              </a:spcAft>
              <a:buClr>
                <a:schemeClr val="dk1"/>
              </a:buClr>
              <a:buSzPts val="3000"/>
              <a:buFont typeface="Arial"/>
              <a:buChar char="•"/>
            </a:pPr>
            <a:r>
              <a:rPr lang="en-US" sz="3000">
                <a:latin typeface="Arial"/>
                <a:ea typeface="Arial"/>
                <a:cs typeface="Arial"/>
                <a:sym typeface="Arial"/>
              </a:rPr>
              <a:t>Simplify protocol</a:t>
            </a:r>
            <a:endParaRPr/>
          </a:p>
          <a:p>
            <a:pPr indent="-342900" lvl="0" marL="342900" rtl="0" algn="l">
              <a:lnSpc>
                <a:spcPct val="90000"/>
              </a:lnSpc>
              <a:spcBef>
                <a:spcPts val="600"/>
              </a:spcBef>
              <a:spcAft>
                <a:spcPts val="0"/>
              </a:spcAft>
              <a:buClr>
                <a:schemeClr val="dk1"/>
              </a:buClr>
              <a:buSzPts val="3000"/>
              <a:buFont typeface="Arial"/>
              <a:buChar char="•"/>
            </a:pPr>
            <a:r>
              <a:rPr lang="en-US" sz="3000">
                <a:latin typeface="Arial"/>
                <a:ea typeface="Arial"/>
                <a:cs typeface="Arial"/>
                <a:sym typeface="Arial"/>
              </a:rPr>
              <a:t>Better security</a:t>
            </a:r>
            <a:endParaRPr/>
          </a:p>
          <a:p>
            <a:pPr indent="-342900" lvl="0" marL="342900" rtl="0" algn="l">
              <a:lnSpc>
                <a:spcPct val="90000"/>
              </a:lnSpc>
              <a:spcBef>
                <a:spcPts val="600"/>
              </a:spcBef>
              <a:spcAft>
                <a:spcPts val="0"/>
              </a:spcAft>
              <a:buClr>
                <a:schemeClr val="dk1"/>
              </a:buClr>
              <a:buSzPts val="3000"/>
              <a:buFont typeface="Arial"/>
              <a:buChar char="•"/>
            </a:pPr>
            <a:r>
              <a:rPr lang="en-US" sz="3000">
                <a:latin typeface="Arial"/>
                <a:ea typeface="Arial"/>
                <a:cs typeface="Arial"/>
                <a:sym typeface="Arial"/>
              </a:rPr>
              <a:t>Attention to type of service</a:t>
            </a:r>
            <a:endParaRPr sz="3200">
              <a:latin typeface="Arial"/>
              <a:ea typeface="Arial"/>
              <a:cs typeface="Arial"/>
              <a:sym typeface="Arial"/>
            </a:endParaRPr>
          </a:p>
          <a:p>
            <a:pPr indent="-342900" lvl="0" marL="342900" rtl="0" algn="l">
              <a:lnSpc>
                <a:spcPct val="90000"/>
              </a:lnSpc>
              <a:spcBef>
                <a:spcPts val="600"/>
              </a:spcBef>
              <a:spcAft>
                <a:spcPts val="0"/>
              </a:spcAft>
              <a:buClr>
                <a:schemeClr val="dk1"/>
              </a:buClr>
              <a:buSzPts val="3000"/>
              <a:buFont typeface="Arial"/>
              <a:buChar char="•"/>
            </a:pPr>
            <a:r>
              <a:rPr lang="en-US" sz="3000">
                <a:latin typeface="Arial"/>
                <a:ea typeface="Arial"/>
                <a:cs typeface="Arial"/>
                <a:sym typeface="Arial"/>
              </a:rPr>
              <a:t>Aid multicasting</a:t>
            </a:r>
            <a:endParaRPr/>
          </a:p>
          <a:p>
            <a:pPr indent="-342900" lvl="0" marL="342900" rtl="0" algn="l">
              <a:lnSpc>
                <a:spcPct val="90000"/>
              </a:lnSpc>
              <a:spcBef>
                <a:spcPts val="600"/>
              </a:spcBef>
              <a:spcAft>
                <a:spcPts val="0"/>
              </a:spcAft>
              <a:buClr>
                <a:schemeClr val="dk1"/>
              </a:buClr>
              <a:buSzPts val="3000"/>
              <a:buFont typeface="Arial"/>
              <a:buChar char="•"/>
            </a:pPr>
            <a:r>
              <a:rPr lang="en-US" sz="3000">
                <a:latin typeface="Arial"/>
                <a:ea typeface="Arial"/>
                <a:cs typeface="Arial"/>
                <a:sym typeface="Arial"/>
              </a:rPr>
              <a:t>Roaming host without changing address</a:t>
            </a:r>
            <a:endParaRPr/>
          </a:p>
          <a:p>
            <a:pPr indent="-342900" lvl="0" marL="342900" rtl="0" algn="l">
              <a:lnSpc>
                <a:spcPct val="90000"/>
              </a:lnSpc>
              <a:spcBef>
                <a:spcPts val="600"/>
              </a:spcBef>
              <a:spcAft>
                <a:spcPts val="0"/>
              </a:spcAft>
              <a:buClr>
                <a:schemeClr val="dk1"/>
              </a:buClr>
              <a:buSzPts val="3000"/>
              <a:buFont typeface="Arial"/>
              <a:buChar char="•"/>
            </a:pPr>
            <a:r>
              <a:rPr lang="en-US" sz="3000">
                <a:latin typeface="Arial"/>
                <a:ea typeface="Arial"/>
                <a:cs typeface="Arial"/>
                <a:sym typeface="Arial"/>
              </a:rPr>
              <a:t>Allow future protocol evolution</a:t>
            </a:r>
            <a:endParaRPr/>
          </a:p>
          <a:p>
            <a:pPr indent="-342900" lvl="0" marL="342900" rtl="0" algn="l">
              <a:lnSpc>
                <a:spcPct val="90000"/>
              </a:lnSpc>
              <a:spcBef>
                <a:spcPts val="640"/>
              </a:spcBef>
              <a:spcAft>
                <a:spcPts val="0"/>
              </a:spcAft>
              <a:buClr>
                <a:schemeClr val="dk1"/>
              </a:buClr>
              <a:buSzPts val="3000"/>
              <a:buFont typeface="Arial"/>
              <a:buChar char="•"/>
            </a:pPr>
            <a:r>
              <a:rPr lang="en-US" sz="3000">
                <a:latin typeface="Arial"/>
                <a:ea typeface="Arial"/>
                <a:cs typeface="Arial"/>
                <a:sym typeface="Arial"/>
              </a:rPr>
              <a:t>Permit coexistence of old, new protocols</a:t>
            </a:r>
            <a:r>
              <a:rPr lang="en-US" sz="3200">
                <a:latin typeface="Arial"/>
                <a:ea typeface="Arial"/>
                <a:cs typeface="Arial"/>
                <a:sym typeface="Arial"/>
              </a:rPr>
              <a:t>. .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6"/>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Internet Protocol: IPv6 </a:t>
            </a:r>
            <a:endParaRPr/>
          </a:p>
        </p:txBody>
      </p:sp>
      <p:sp>
        <p:nvSpPr>
          <p:cNvPr id="626" name="Google Shape;626;p76"/>
          <p:cNvSpPr txBox="1"/>
          <p:nvPr>
            <p:ph idx="1" type="body"/>
          </p:nvPr>
        </p:nvSpPr>
        <p:spPr>
          <a:xfrm>
            <a:off x="711200" y="1981200"/>
            <a:ext cx="5486399" cy="32004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Priority: identify priority among datagrams </a:t>
            </a:r>
            <a:endParaRPr/>
          </a:p>
          <a:p>
            <a:pPr indent="-342900" lvl="0" marL="342900" rtl="0" algn="l">
              <a:lnSpc>
                <a:spcPct val="90000"/>
              </a:lnSpc>
              <a:spcBef>
                <a:spcPts val="640"/>
              </a:spcBef>
              <a:spcAft>
                <a:spcPts val="0"/>
              </a:spcAft>
              <a:buClr>
                <a:schemeClr val="dk1"/>
              </a:buClr>
              <a:buSzPts val="3200"/>
              <a:buChar char="•"/>
            </a:pPr>
            <a:r>
              <a:rPr lang="en-US"/>
              <a:t>Flow Label: identify datagrams in same ‘flow’ </a:t>
            </a:r>
            <a:endParaRPr/>
          </a:p>
          <a:p>
            <a:pPr indent="-342900" lvl="0" marL="342900" rtl="0" algn="l">
              <a:lnSpc>
                <a:spcPct val="90000"/>
              </a:lnSpc>
              <a:spcBef>
                <a:spcPts val="640"/>
              </a:spcBef>
              <a:spcAft>
                <a:spcPts val="0"/>
              </a:spcAft>
              <a:buClr>
                <a:schemeClr val="dk1"/>
              </a:buClr>
              <a:buSzPts val="3200"/>
              <a:buChar char="•"/>
            </a:pPr>
            <a:r>
              <a:rPr lang="en-US"/>
              <a:t>Next Header: identify upper layer protocol for data</a:t>
            </a:r>
            <a:endParaRPr/>
          </a:p>
        </p:txBody>
      </p:sp>
      <p:sp>
        <p:nvSpPr>
          <p:cNvPr id="627" name="Google Shape;627;p76"/>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628" name="Google Shape;628;p76"/>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629" name="Google Shape;629;p76"/>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30" name="Google Shape;630;p76"/>
          <p:cNvPicPr preferRelativeResize="0"/>
          <p:nvPr/>
        </p:nvPicPr>
        <p:blipFill rotWithShape="1">
          <a:blip r:embed="rId3">
            <a:alphaModFix/>
          </a:blip>
          <a:srcRect b="0" l="0" r="0" t="0"/>
          <a:stretch/>
        </p:blipFill>
        <p:spPr>
          <a:xfrm>
            <a:off x="6197599" y="1513285"/>
            <a:ext cx="5098880" cy="47474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Network</a:t>
            </a:r>
            <a:r>
              <a:rPr lang="en-US"/>
              <a:t> Layer Design Issues</a:t>
            </a:r>
            <a:endParaRPr/>
          </a:p>
        </p:txBody>
      </p:sp>
      <p:sp>
        <p:nvSpPr>
          <p:cNvPr id="292" name="Google Shape;292;p41"/>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Times New Roman"/>
              <a:buChar char="•"/>
            </a:pPr>
            <a:r>
              <a:rPr lang="en-US">
                <a:latin typeface="Times New Roman"/>
                <a:ea typeface="Times New Roman"/>
                <a:cs typeface="Times New Roman"/>
                <a:sym typeface="Times New Roman"/>
              </a:rPr>
              <a:t>Store-and-Forward Packet Switching</a:t>
            </a:r>
            <a:endParaRPr/>
          </a:p>
          <a:p>
            <a:pPr indent="-342900" lvl="0" marL="342900" rtl="0" algn="l">
              <a:spcBef>
                <a:spcPts val="640"/>
              </a:spcBef>
              <a:spcAft>
                <a:spcPts val="0"/>
              </a:spcAft>
              <a:buClr>
                <a:schemeClr val="dk1"/>
              </a:buClr>
              <a:buSzPts val="3200"/>
              <a:buFont typeface="Times New Roman"/>
              <a:buChar char="•"/>
            </a:pPr>
            <a:r>
              <a:rPr lang="en-US">
                <a:latin typeface="Times New Roman"/>
                <a:ea typeface="Times New Roman"/>
                <a:cs typeface="Times New Roman"/>
                <a:sym typeface="Times New Roman"/>
              </a:rPr>
              <a:t>Services Provided to the Transport Layer</a:t>
            </a:r>
            <a:endParaRPr/>
          </a:p>
          <a:p>
            <a:pPr indent="-342900" lvl="0" marL="342900" rtl="0" algn="l">
              <a:spcBef>
                <a:spcPts val="640"/>
              </a:spcBef>
              <a:spcAft>
                <a:spcPts val="0"/>
              </a:spcAft>
              <a:buClr>
                <a:schemeClr val="dk1"/>
              </a:buClr>
              <a:buSzPts val="3200"/>
              <a:buFont typeface="Times New Roman"/>
              <a:buChar char="•"/>
            </a:pPr>
            <a:r>
              <a:rPr lang="en-US">
                <a:latin typeface="Times New Roman"/>
                <a:ea typeface="Times New Roman"/>
                <a:cs typeface="Times New Roman"/>
                <a:sym typeface="Times New Roman"/>
              </a:rPr>
              <a:t>Implementation of Connectionless Service</a:t>
            </a:r>
            <a:endParaRPr/>
          </a:p>
          <a:p>
            <a:pPr indent="-342900" lvl="0" marL="342900" rtl="0" algn="l">
              <a:spcBef>
                <a:spcPts val="640"/>
              </a:spcBef>
              <a:spcAft>
                <a:spcPts val="0"/>
              </a:spcAft>
              <a:buClr>
                <a:schemeClr val="dk1"/>
              </a:buClr>
              <a:buSzPts val="3200"/>
              <a:buFont typeface="Times New Roman"/>
              <a:buChar char="•"/>
            </a:pPr>
            <a:r>
              <a:rPr lang="en-US">
                <a:latin typeface="Times New Roman"/>
                <a:ea typeface="Times New Roman"/>
                <a:cs typeface="Times New Roman"/>
                <a:sym typeface="Times New Roman"/>
              </a:rPr>
              <a:t>Implementation of Connection-Oriented Service</a:t>
            </a:r>
            <a:endParaRPr/>
          </a:p>
          <a:p>
            <a:pPr indent="-342900" lvl="0" marL="342900" rtl="0" algn="l">
              <a:spcBef>
                <a:spcPts val="640"/>
              </a:spcBef>
              <a:spcAft>
                <a:spcPts val="0"/>
              </a:spcAft>
              <a:buClr>
                <a:schemeClr val="dk1"/>
              </a:buClr>
              <a:buSzPts val="3200"/>
              <a:buFont typeface="Times New Roman"/>
              <a:buChar char="•"/>
            </a:pPr>
            <a:r>
              <a:rPr lang="en-US">
                <a:latin typeface="Times New Roman"/>
                <a:ea typeface="Times New Roman"/>
                <a:cs typeface="Times New Roman"/>
                <a:sym typeface="Times New Roman"/>
              </a:rPr>
              <a:t>Virtual-Circuit and Datagram Subnets</a:t>
            </a:r>
            <a:endParaRPr/>
          </a:p>
          <a:p>
            <a:pPr indent="-139700" lvl="0" marL="342900" rtl="0" algn="l">
              <a:spcBef>
                <a:spcPts val="640"/>
              </a:spcBef>
              <a:spcAft>
                <a:spcPts val="0"/>
              </a:spcAft>
              <a:buClr>
                <a:schemeClr val="dk1"/>
              </a:buClr>
              <a:buSzPts val="3200"/>
              <a:buFont typeface="Calibri"/>
              <a:buNone/>
            </a:pPr>
            <a:r>
              <a:t/>
            </a:r>
            <a:endParaRPr>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
        <p:nvSpPr>
          <p:cNvPr id="293" name="Google Shape;293;p4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294" name="Google Shape;294;p4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5" name="Google Shape;295;p4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7"/>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637" name="Google Shape;637;p77"/>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8" name="Google Shape;638;p77"/>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IPv6 Extension Headers</a:t>
            </a:r>
            <a:endParaRPr/>
          </a:p>
        </p:txBody>
      </p:sp>
      <p:sp>
        <p:nvSpPr>
          <p:cNvPr id="639" name="Google Shape;639;p77"/>
          <p:cNvSpPr txBox="1"/>
          <p:nvPr/>
        </p:nvSpPr>
        <p:spPr>
          <a:xfrm>
            <a:off x="4927600" y="2379663"/>
            <a:ext cx="1585384"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5-69</a:t>
            </a:r>
            <a:endParaRPr/>
          </a:p>
        </p:txBody>
      </p:sp>
      <p:pic>
        <p:nvPicPr>
          <p:cNvPr descr="5-69" id="640" name="Google Shape;640;p77"/>
          <p:cNvPicPr preferRelativeResize="0"/>
          <p:nvPr/>
        </p:nvPicPr>
        <p:blipFill rotWithShape="1">
          <a:blip r:embed="rId3">
            <a:alphaModFix/>
          </a:blip>
          <a:srcRect b="0" l="0" r="0" t="0"/>
          <a:stretch/>
        </p:blipFill>
        <p:spPr>
          <a:xfrm>
            <a:off x="1749426" y="1600200"/>
            <a:ext cx="9527116" cy="4121150"/>
          </a:xfrm>
          <a:prstGeom prst="rect">
            <a:avLst/>
          </a:prstGeom>
          <a:noFill/>
          <a:ln>
            <a:noFill/>
          </a:ln>
        </p:spPr>
      </p:pic>
      <p:sp>
        <p:nvSpPr>
          <p:cNvPr id="641" name="Google Shape;641;p77"/>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8"/>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648" name="Google Shape;648;p78"/>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9" name="Google Shape;649;p78"/>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IPv6 Extension Headers</a:t>
            </a:r>
            <a:endParaRPr/>
          </a:p>
        </p:txBody>
      </p:sp>
      <p:sp>
        <p:nvSpPr>
          <p:cNvPr id="650" name="Google Shape;650;p78"/>
          <p:cNvSpPr txBox="1"/>
          <p:nvPr>
            <p:ph idx="1" type="body"/>
          </p:nvPr>
        </p:nvSpPr>
        <p:spPr>
          <a:xfrm>
            <a:off x="1676400" y="1736517"/>
            <a:ext cx="9906001" cy="838200"/>
          </a:xfrm>
          <a:prstGeom prst="rect">
            <a:avLst/>
          </a:prstGeom>
          <a:noFill/>
          <a:ln>
            <a:noFill/>
          </a:ln>
        </p:spPr>
        <p:txBody>
          <a:bodyPr anchorCtr="0" anchor="t" bIns="45700" lIns="91425" spcFirstLastPara="1" rIns="91425" wrap="square" tIns="45700">
            <a:noAutofit/>
          </a:bodyPr>
          <a:lstStyle/>
          <a:p>
            <a:pPr indent="-342900" lvl="0" marL="342900" rtl="0" algn="ctr">
              <a:lnSpc>
                <a:spcPct val="80000"/>
              </a:lnSpc>
              <a:spcBef>
                <a:spcPts val="0"/>
              </a:spcBef>
              <a:spcAft>
                <a:spcPts val="0"/>
              </a:spcAft>
              <a:buClr>
                <a:srgbClr val="0070C0"/>
              </a:buClr>
              <a:buSzPts val="2960"/>
              <a:buFont typeface="Calibri"/>
              <a:buNone/>
            </a:pPr>
            <a:r>
              <a:rPr lang="en-US" sz="2960">
                <a:solidFill>
                  <a:srgbClr val="0070C0"/>
                </a:solidFill>
              </a:rPr>
              <a:t>Hop-by-hop extension header for large datagrams (jumbograms)</a:t>
            </a:r>
            <a:endParaRPr sz="2960">
              <a:solidFill>
                <a:srgbClr val="0070C0"/>
              </a:solidFill>
            </a:endParaRPr>
          </a:p>
        </p:txBody>
      </p:sp>
      <p:pic>
        <p:nvPicPr>
          <p:cNvPr descr="5-70" id="651" name="Google Shape;651;p78"/>
          <p:cNvPicPr preferRelativeResize="0"/>
          <p:nvPr/>
        </p:nvPicPr>
        <p:blipFill rotWithShape="1">
          <a:blip r:embed="rId3">
            <a:alphaModFix/>
          </a:blip>
          <a:srcRect b="0" l="0" r="0" t="0"/>
          <a:stretch/>
        </p:blipFill>
        <p:spPr>
          <a:xfrm>
            <a:off x="854579" y="3352800"/>
            <a:ext cx="10710333" cy="1352550"/>
          </a:xfrm>
          <a:prstGeom prst="rect">
            <a:avLst/>
          </a:prstGeom>
          <a:noFill/>
          <a:ln>
            <a:noFill/>
          </a:ln>
        </p:spPr>
      </p:pic>
      <p:sp>
        <p:nvSpPr>
          <p:cNvPr id="652" name="Google Shape;652;p78"/>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659" name="Google Shape;659;p79"/>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0" name="Google Shape;660;p79"/>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IPv6 Extension Headers (Routing)</a:t>
            </a:r>
            <a:endParaRPr/>
          </a:p>
        </p:txBody>
      </p:sp>
      <p:pic>
        <p:nvPicPr>
          <p:cNvPr descr="5-71" id="661" name="Google Shape;661;p79"/>
          <p:cNvPicPr preferRelativeResize="0"/>
          <p:nvPr/>
        </p:nvPicPr>
        <p:blipFill rotWithShape="1">
          <a:blip r:embed="rId3">
            <a:alphaModFix/>
          </a:blip>
          <a:srcRect b="0" l="0" r="0" t="0"/>
          <a:stretch/>
        </p:blipFill>
        <p:spPr>
          <a:xfrm>
            <a:off x="940858" y="3054716"/>
            <a:ext cx="10767484" cy="2411413"/>
          </a:xfrm>
          <a:prstGeom prst="rect">
            <a:avLst/>
          </a:prstGeom>
          <a:noFill/>
          <a:ln>
            <a:noFill/>
          </a:ln>
        </p:spPr>
      </p:pic>
      <p:sp>
        <p:nvSpPr>
          <p:cNvPr id="662" name="Google Shape;662;p79"/>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0"/>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b="1" lang="en-US"/>
              <a:t>Unit 2: </a:t>
            </a:r>
            <a:r>
              <a:rPr b="1" lang="en-US">
                <a:latin typeface="Times New Roman"/>
                <a:ea typeface="Times New Roman"/>
                <a:cs typeface="Times New Roman"/>
                <a:sym typeface="Times New Roman"/>
              </a:rPr>
              <a:t>NETWORK</a:t>
            </a:r>
            <a:r>
              <a:rPr b="1" lang="en-US"/>
              <a:t> LAYER</a:t>
            </a:r>
            <a:endParaRPr/>
          </a:p>
        </p:txBody>
      </p:sp>
      <p:sp>
        <p:nvSpPr>
          <p:cNvPr id="668" name="Google Shape;668;p80"/>
          <p:cNvSpPr txBox="1"/>
          <p:nvPr>
            <p:ph idx="1" type="body"/>
          </p:nvPr>
        </p:nvSpPr>
        <p:spPr>
          <a:xfrm>
            <a:off x="609600" y="1417638"/>
            <a:ext cx="10972801" cy="493871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u="sng">
                <a:solidFill>
                  <a:schemeClr val="hlink"/>
                </a:solidFill>
                <a:latin typeface="Times New Roman"/>
                <a:ea typeface="Times New Roman"/>
                <a:cs typeface="Times New Roman"/>
                <a:sym typeface="Times New Roman"/>
                <a:hlinkClick action="ppaction://hlinksldjump" r:id="rId3"/>
              </a:rPr>
              <a:t>Sub netting</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u="sng">
                <a:solidFill>
                  <a:schemeClr val="hlink"/>
                </a:solidFill>
                <a:latin typeface="Times New Roman"/>
                <a:ea typeface="Times New Roman"/>
                <a:cs typeface="Times New Roman"/>
                <a:sym typeface="Times New Roman"/>
                <a:hlinkClick action="ppaction://hlinksldjump" r:id="rId4"/>
              </a:rPr>
              <a:t>Classless Inter-Domain Routing (CIDR)</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u="sng">
                <a:solidFill>
                  <a:schemeClr val="hlink"/>
                </a:solidFill>
                <a:latin typeface="Times New Roman"/>
                <a:ea typeface="Times New Roman"/>
                <a:cs typeface="Times New Roman"/>
                <a:sym typeface="Times New Roman"/>
                <a:hlinkClick action="ppaction://hlinksldjump" r:id="rId5"/>
              </a:rPr>
              <a:t>Network Address Translation (NAT)</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u="sng">
                <a:solidFill>
                  <a:schemeClr val="hlink"/>
                </a:solidFill>
                <a:latin typeface="Times New Roman"/>
                <a:ea typeface="Times New Roman"/>
                <a:cs typeface="Times New Roman"/>
                <a:sym typeface="Times New Roman"/>
                <a:hlinkClick action="ppaction://hlinksldjump" r:id="rId6"/>
              </a:rPr>
              <a:t>Internet Control Message Protocol (ICMP)</a:t>
            </a:r>
            <a:endParaRPr>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
        <p:nvSpPr>
          <p:cNvPr id="669" name="Google Shape;669;p80"/>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670" name="Google Shape;670;p80"/>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1" name="Google Shape;671;p80"/>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678" name="Google Shape;678;p8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9" name="Google Shape;679;p81"/>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Subnets</a:t>
            </a:r>
            <a:endParaRPr/>
          </a:p>
        </p:txBody>
      </p:sp>
      <p:sp>
        <p:nvSpPr>
          <p:cNvPr id="680" name="Google Shape;680;p81"/>
          <p:cNvSpPr txBox="1"/>
          <p:nvPr>
            <p:ph idx="1" type="body"/>
          </p:nvPr>
        </p:nvSpPr>
        <p:spPr>
          <a:xfrm>
            <a:off x="1600200" y="1600203"/>
            <a:ext cx="9982201" cy="533398"/>
          </a:xfrm>
          <a:prstGeom prst="rect">
            <a:avLst/>
          </a:prstGeom>
          <a:noFill/>
          <a:ln>
            <a:noFill/>
          </a:ln>
        </p:spPr>
        <p:txBody>
          <a:bodyPr anchorCtr="0" anchor="t" bIns="45700" lIns="91425" spcFirstLastPara="1" rIns="91425" wrap="square" tIns="45700">
            <a:noAutofit/>
          </a:bodyPr>
          <a:lstStyle/>
          <a:p>
            <a:pPr indent="-342900" lvl="0" marL="342900" rtl="0" algn="ctr">
              <a:lnSpc>
                <a:spcPct val="90000"/>
              </a:lnSpc>
              <a:spcBef>
                <a:spcPts val="0"/>
              </a:spcBef>
              <a:spcAft>
                <a:spcPts val="0"/>
              </a:spcAft>
              <a:buClr>
                <a:srgbClr val="0070C0"/>
              </a:buClr>
              <a:buSzPts val="3200"/>
              <a:buFont typeface="Calibri"/>
              <a:buNone/>
            </a:pPr>
            <a:r>
              <a:rPr lang="en-US">
                <a:solidFill>
                  <a:srgbClr val="0070C0"/>
                </a:solidFill>
              </a:rPr>
              <a:t>LAN: Campus network for various departments</a:t>
            </a:r>
            <a:endParaRPr>
              <a:solidFill>
                <a:srgbClr val="0070C0"/>
              </a:solidFill>
            </a:endParaRPr>
          </a:p>
        </p:txBody>
      </p:sp>
      <p:pic>
        <p:nvPicPr>
          <p:cNvPr descr="5-57" id="681" name="Google Shape;681;p81"/>
          <p:cNvPicPr preferRelativeResize="0"/>
          <p:nvPr/>
        </p:nvPicPr>
        <p:blipFill rotWithShape="1">
          <a:blip r:embed="rId3">
            <a:alphaModFix/>
          </a:blip>
          <a:srcRect b="0" l="0" r="0" t="0"/>
          <a:stretch/>
        </p:blipFill>
        <p:spPr>
          <a:xfrm>
            <a:off x="1295400" y="2308857"/>
            <a:ext cx="10287001" cy="3932234"/>
          </a:xfrm>
          <a:prstGeom prst="rect">
            <a:avLst/>
          </a:prstGeom>
          <a:noFill/>
          <a:ln>
            <a:noFill/>
          </a:ln>
        </p:spPr>
      </p:pic>
      <p:sp>
        <p:nvSpPr>
          <p:cNvPr id="682" name="Google Shape;682;p8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2"/>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688" name="Google Shape;688;p82"/>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None/>
            </a:pPr>
            <a:r>
              <a:rPr lang="en-US"/>
              <a:t>  The number of networks and the number of hosts per class can be derived by this formula:</a:t>
            </a:r>
            <a:endParaRPr/>
          </a:p>
          <a:p>
            <a:pPr indent="-3429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US"/>
              <a:t>-When calculating hosts' IP addresses, 2 IP addresses are decreased because they cannot be assigned to hosts, i.e. the first IP of a network is network number and the last IP is reserved for Broadcast IP. </a:t>
            </a:r>
            <a:endParaRPr/>
          </a:p>
          <a:p>
            <a:pPr indent="-139700" lvl="0" marL="342900" rtl="0" algn="l">
              <a:spcBef>
                <a:spcPts val="640"/>
              </a:spcBef>
              <a:spcAft>
                <a:spcPts val="0"/>
              </a:spcAft>
              <a:buClr>
                <a:schemeClr val="dk1"/>
              </a:buClr>
              <a:buSzPts val="3200"/>
              <a:buNone/>
            </a:pPr>
            <a:r>
              <a:t/>
            </a:r>
            <a:endParaRPr/>
          </a:p>
        </p:txBody>
      </p:sp>
      <p:sp>
        <p:nvSpPr>
          <p:cNvPr id="689" name="Google Shape;689;p8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690" name="Google Shape;690;p8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691" name="Google Shape;691;p8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92" name="Google Shape;692;p82"/>
          <p:cNvPicPr preferRelativeResize="0"/>
          <p:nvPr/>
        </p:nvPicPr>
        <p:blipFill rotWithShape="1">
          <a:blip r:embed="rId3">
            <a:alphaModFix/>
          </a:blip>
          <a:srcRect b="0" l="0" r="0" t="0"/>
          <a:stretch/>
        </p:blipFill>
        <p:spPr>
          <a:xfrm>
            <a:off x="2590799" y="2667000"/>
            <a:ext cx="6823881" cy="1143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699" name="Google Shape;699;p8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0" name="Google Shape;700;p8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Subnets cont..</a:t>
            </a:r>
            <a:endParaRPr/>
          </a:p>
        </p:txBody>
      </p:sp>
      <p:sp>
        <p:nvSpPr>
          <p:cNvPr id="701" name="Google Shape;701;p83"/>
          <p:cNvSpPr txBox="1"/>
          <p:nvPr>
            <p:ph idx="1" type="body"/>
          </p:nvPr>
        </p:nvSpPr>
        <p:spPr>
          <a:xfrm>
            <a:off x="2209800" y="1422713"/>
            <a:ext cx="8432801" cy="8382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rgbClr val="0070C0"/>
              </a:buClr>
              <a:buSzPts val="3200"/>
              <a:buFont typeface="Calibri"/>
              <a:buNone/>
            </a:pPr>
            <a:r>
              <a:rPr lang="en-US">
                <a:solidFill>
                  <a:srgbClr val="0070C0"/>
                </a:solidFill>
              </a:rPr>
              <a:t>Class B network: 64 subnets</a:t>
            </a:r>
            <a:endParaRPr>
              <a:solidFill>
                <a:srgbClr val="0070C0"/>
              </a:solidFill>
            </a:endParaRPr>
          </a:p>
        </p:txBody>
      </p:sp>
      <p:pic>
        <p:nvPicPr>
          <p:cNvPr descr="5-58" id="702" name="Google Shape;702;p83"/>
          <p:cNvPicPr preferRelativeResize="0"/>
          <p:nvPr/>
        </p:nvPicPr>
        <p:blipFill rotWithShape="1">
          <a:blip r:embed="rId3">
            <a:alphaModFix/>
          </a:blip>
          <a:srcRect b="0" l="0" r="0" t="0"/>
          <a:stretch/>
        </p:blipFill>
        <p:spPr>
          <a:xfrm>
            <a:off x="609600" y="2286000"/>
            <a:ext cx="10153650" cy="3758886"/>
          </a:xfrm>
          <a:prstGeom prst="rect">
            <a:avLst/>
          </a:prstGeom>
          <a:noFill/>
          <a:ln>
            <a:noFill/>
          </a:ln>
        </p:spPr>
      </p:pic>
      <p:sp>
        <p:nvSpPr>
          <p:cNvPr id="703" name="Google Shape;703;p8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4"/>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US" sz="3600"/>
              <a:t>Classful Addressing (Cntd.)</a:t>
            </a:r>
            <a:br>
              <a:rPr lang="en-US" sz="3600"/>
            </a:br>
            <a:endParaRPr sz="3600"/>
          </a:p>
        </p:txBody>
      </p:sp>
      <p:sp>
        <p:nvSpPr>
          <p:cNvPr id="709" name="Google Shape;709;p84"/>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company is granted the site address 201.70.64.0 (class C). The company needs six subnets. Design the subnets. </a:t>
            </a:r>
            <a:endParaRPr/>
          </a:p>
          <a:p>
            <a:pPr indent="-342900" lvl="0" marL="342900" rtl="0" algn="l">
              <a:spcBef>
                <a:spcPts val="640"/>
              </a:spcBef>
              <a:spcAft>
                <a:spcPts val="0"/>
              </a:spcAft>
              <a:buClr>
                <a:schemeClr val="dk1"/>
              </a:buClr>
              <a:buSzPts val="3200"/>
              <a:buChar char="•"/>
            </a:pPr>
            <a:r>
              <a:rPr i="1" lang="en-US"/>
              <a:t>Solution</a:t>
            </a:r>
            <a:endParaRPr/>
          </a:p>
          <a:p>
            <a:pPr indent="-342900" lvl="0" marL="342900" rtl="0" algn="l">
              <a:spcBef>
                <a:spcPts val="640"/>
              </a:spcBef>
              <a:spcAft>
                <a:spcPts val="0"/>
              </a:spcAft>
              <a:buClr>
                <a:schemeClr val="dk1"/>
              </a:buClr>
              <a:buSzPts val="3200"/>
              <a:buChar char="•"/>
            </a:pPr>
            <a:r>
              <a:rPr lang="en-US"/>
              <a:t>The number of 1s in the default mask is 24 (class C).</a:t>
            </a:r>
            <a:endParaRPr/>
          </a:p>
        </p:txBody>
      </p:sp>
      <p:sp>
        <p:nvSpPr>
          <p:cNvPr id="710" name="Google Shape;710;p84"/>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711" name="Google Shape;711;p8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712" name="Google Shape;712;p8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5"/>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718" name="Google Shape;718;p85"/>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720"/>
              <a:buChar char="•"/>
            </a:pPr>
            <a:r>
              <a:rPr lang="en-US" sz="2720">
                <a:latin typeface="Times New Roman"/>
                <a:ea typeface="Times New Roman"/>
                <a:cs typeface="Times New Roman"/>
                <a:sym typeface="Times New Roman"/>
              </a:rPr>
              <a:t>The company needs six subnets. This number 6 is not a power of 2.The next number that is a power of 2 is 8(23).We need 3 more 1s in the sub netmask. The total number of 1s in the subnet mask is 27(24+3).</a:t>
            </a:r>
            <a:endParaRPr/>
          </a:p>
          <a:p>
            <a:pPr indent="-342900" lvl="0" marL="342900" rtl="0" algn="l">
              <a:lnSpc>
                <a:spcPct val="9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The total number of 0s is5(32-27).The mask is</a:t>
            </a:r>
            <a:endParaRPr/>
          </a:p>
          <a:p>
            <a:pPr indent="-342900" lvl="0" marL="342900" rtl="0" algn="l">
              <a:lnSpc>
                <a:spcPct val="9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11111111 11111111 11111111 </a:t>
            </a:r>
            <a:r>
              <a:rPr b="1" lang="en-US" sz="2720">
                <a:latin typeface="Times New Roman"/>
                <a:ea typeface="Times New Roman"/>
                <a:cs typeface="Times New Roman"/>
                <a:sym typeface="Times New Roman"/>
              </a:rPr>
              <a:t>111</a:t>
            </a:r>
            <a:r>
              <a:rPr lang="en-US" sz="2720">
                <a:latin typeface="Times New Roman"/>
                <a:ea typeface="Times New Roman"/>
                <a:cs typeface="Times New Roman"/>
                <a:sym typeface="Times New Roman"/>
              </a:rPr>
              <a:t>00000</a:t>
            </a:r>
            <a:endParaRPr/>
          </a:p>
          <a:p>
            <a:pPr indent="-342900" lvl="0" marL="342900" rtl="0" algn="l">
              <a:lnSpc>
                <a:spcPct val="9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or </a:t>
            </a:r>
            <a:endParaRPr/>
          </a:p>
          <a:p>
            <a:pPr indent="-342900" lvl="0" marL="342900" rtl="0" algn="l">
              <a:lnSpc>
                <a:spcPct val="9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255.255.255.224</a:t>
            </a:r>
            <a:endParaRPr/>
          </a:p>
          <a:p>
            <a:pPr indent="-342900" lvl="0" marL="342900" rtl="0" algn="l">
              <a:lnSpc>
                <a:spcPct val="9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The number of subnets is 8.</a:t>
            </a:r>
            <a:endParaRPr/>
          </a:p>
          <a:p>
            <a:pPr indent="-342900" lvl="0" marL="342900" rtl="0" algn="l">
              <a:lnSpc>
                <a:spcPct val="90000"/>
              </a:lnSpc>
              <a:spcBef>
                <a:spcPts val="544"/>
              </a:spcBef>
              <a:spcAft>
                <a:spcPts val="0"/>
              </a:spcAft>
              <a:buClr>
                <a:schemeClr val="dk1"/>
              </a:buClr>
              <a:buSzPts val="2720"/>
              <a:buChar char="•"/>
            </a:pPr>
            <a:r>
              <a:rPr lang="en-US" sz="2720">
                <a:latin typeface="Times New Roman"/>
                <a:ea typeface="Times New Roman"/>
                <a:cs typeface="Times New Roman"/>
                <a:sym typeface="Times New Roman"/>
              </a:rPr>
              <a:t>The number of addresses in each subnet is2^5(5is the number of 0s)or32.</a:t>
            </a:r>
            <a:endParaRPr sz="2720">
              <a:latin typeface="Times New Roman"/>
              <a:ea typeface="Times New Roman"/>
              <a:cs typeface="Times New Roman"/>
              <a:sym typeface="Times New Roman"/>
            </a:endParaRPr>
          </a:p>
        </p:txBody>
      </p:sp>
      <p:sp>
        <p:nvSpPr>
          <p:cNvPr id="719" name="Google Shape;719;p85"/>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720" name="Google Shape;720;p85"/>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721" name="Google Shape;721;p85"/>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6"/>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727" name="Google Shape;727;p86"/>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728" name="Google Shape;728;p86"/>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729" name="Google Shape;729;p86"/>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30" name="Google Shape;730;p86"/>
          <p:cNvPicPr preferRelativeResize="0"/>
          <p:nvPr>
            <p:ph idx="1" type="body"/>
          </p:nvPr>
        </p:nvPicPr>
        <p:blipFill rotWithShape="1">
          <a:blip r:embed="rId3">
            <a:alphaModFix/>
          </a:blip>
          <a:srcRect b="0" l="0" r="0" t="0"/>
          <a:stretch/>
        </p:blipFill>
        <p:spPr>
          <a:xfrm>
            <a:off x="2970773" y="1600200"/>
            <a:ext cx="6250454" cy="45259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302" name="Google Shape;302;p4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3" name="Google Shape;303;p42"/>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Store-and-Forward </a:t>
            </a:r>
            <a:r>
              <a:rPr lang="en-US">
                <a:latin typeface="Times New Roman"/>
                <a:ea typeface="Times New Roman"/>
                <a:cs typeface="Times New Roman"/>
                <a:sym typeface="Times New Roman"/>
              </a:rPr>
              <a:t>Packet</a:t>
            </a:r>
            <a:r>
              <a:rPr lang="en-US"/>
              <a:t> Switching</a:t>
            </a:r>
            <a:endParaRPr/>
          </a:p>
        </p:txBody>
      </p:sp>
      <p:sp>
        <p:nvSpPr>
          <p:cNvPr id="304" name="Google Shape;304;p42"/>
          <p:cNvSpPr txBox="1"/>
          <p:nvPr>
            <p:ph idx="1" type="body"/>
          </p:nvPr>
        </p:nvSpPr>
        <p:spPr>
          <a:xfrm>
            <a:off x="544459" y="1761832"/>
            <a:ext cx="10972801" cy="4341297"/>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Calibri"/>
              <a:buNone/>
            </a:pPr>
            <a:r>
              <a:t/>
            </a:r>
            <a:endParaRPr/>
          </a:p>
          <a:p>
            <a:pPr indent="-342900" lvl="0" marL="342900" rtl="0" algn="ctr">
              <a:spcBef>
                <a:spcPts val="640"/>
              </a:spcBef>
              <a:spcAft>
                <a:spcPts val="0"/>
              </a:spcAft>
              <a:buClr>
                <a:schemeClr val="dk1"/>
              </a:buClr>
              <a:buSzPts val="3200"/>
              <a:buFont typeface="Calibri"/>
              <a:buNone/>
            </a:pPr>
            <a:r>
              <a:t/>
            </a:r>
            <a:endParaRPr/>
          </a:p>
          <a:p>
            <a:pPr indent="-342900" lvl="0" marL="342900" rtl="0" algn="ctr">
              <a:spcBef>
                <a:spcPts val="640"/>
              </a:spcBef>
              <a:spcAft>
                <a:spcPts val="0"/>
              </a:spcAft>
              <a:buClr>
                <a:schemeClr val="dk1"/>
              </a:buClr>
              <a:buSzPts val="3200"/>
              <a:buFont typeface="Calibri"/>
              <a:buNone/>
            </a:pPr>
            <a:r>
              <a:t/>
            </a:r>
            <a:endParaRPr/>
          </a:p>
          <a:p>
            <a:pPr indent="-342900" lvl="0" marL="342900" rtl="0" algn="ctr">
              <a:spcBef>
                <a:spcPts val="640"/>
              </a:spcBef>
              <a:spcAft>
                <a:spcPts val="0"/>
              </a:spcAft>
              <a:buClr>
                <a:schemeClr val="dk1"/>
              </a:buClr>
              <a:buSzPts val="3200"/>
              <a:buFont typeface="Calibri"/>
              <a:buNone/>
            </a:pPr>
            <a:r>
              <a:t/>
            </a:r>
            <a:endParaRPr/>
          </a:p>
          <a:p>
            <a:pPr indent="-342900" lvl="0" marL="342900" rtl="0" algn="ctr">
              <a:spcBef>
                <a:spcPts val="640"/>
              </a:spcBef>
              <a:spcAft>
                <a:spcPts val="0"/>
              </a:spcAft>
              <a:buClr>
                <a:schemeClr val="dk1"/>
              </a:buClr>
              <a:buSzPts val="3200"/>
              <a:buFont typeface="Calibri"/>
              <a:buNone/>
            </a:pPr>
            <a:r>
              <a:t/>
            </a:r>
            <a:endParaRPr/>
          </a:p>
          <a:p>
            <a:pPr indent="-342900" lvl="0" marL="342900" rtl="0" algn="ctr">
              <a:spcBef>
                <a:spcPts val="640"/>
              </a:spcBef>
              <a:spcAft>
                <a:spcPts val="0"/>
              </a:spcAft>
              <a:buClr>
                <a:schemeClr val="dk1"/>
              </a:buClr>
              <a:buSzPts val="3200"/>
              <a:buFont typeface="Calibri"/>
              <a:buNone/>
            </a:pPr>
            <a:r>
              <a:t/>
            </a:r>
            <a:endParaRPr/>
          </a:p>
        </p:txBody>
      </p:sp>
      <p:pic>
        <p:nvPicPr>
          <p:cNvPr descr="5-01" id="305" name="Google Shape;305;p42"/>
          <p:cNvPicPr preferRelativeResize="0"/>
          <p:nvPr/>
        </p:nvPicPr>
        <p:blipFill rotWithShape="1">
          <a:blip r:embed="rId3">
            <a:alphaModFix/>
          </a:blip>
          <a:srcRect b="0" l="0" r="0" t="0"/>
          <a:stretch/>
        </p:blipFill>
        <p:spPr>
          <a:xfrm>
            <a:off x="1045450" y="1915720"/>
            <a:ext cx="10460567" cy="4403728"/>
          </a:xfrm>
          <a:prstGeom prst="rect">
            <a:avLst/>
          </a:prstGeom>
          <a:noFill/>
          <a:ln>
            <a:noFill/>
          </a:ln>
        </p:spPr>
      </p:pic>
      <p:sp>
        <p:nvSpPr>
          <p:cNvPr id="306" name="Google Shape;306;p4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307" name="Google Shape;307;p42"/>
          <p:cNvSpPr/>
          <p:nvPr/>
        </p:nvSpPr>
        <p:spPr>
          <a:xfrm>
            <a:off x="1607927" y="1392500"/>
            <a:ext cx="8526673"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Environment</a:t>
            </a:r>
            <a:r>
              <a:rPr b="1" i="0" lang="en-US" sz="2800" u="none" cap="none" strike="noStrike">
                <a:solidFill>
                  <a:schemeClr val="dk1"/>
                </a:solidFill>
                <a:latin typeface="Calibri"/>
                <a:ea typeface="Calibri"/>
                <a:cs typeface="Calibri"/>
                <a:sym typeface="Calibri"/>
              </a:rPr>
              <a:t> of network layer protocols</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7"/>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736" name="Google Shape;736;p87"/>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An organization is granted the block 130.34.12.64/26.The organization needs to have four subnets. What are the subnet addresses and the range of addresses for each subnet?</a:t>
            </a:r>
            <a:endParaRPr/>
          </a:p>
          <a:p>
            <a:pPr indent="-342900" lvl="0" marL="342900" rtl="0" algn="l">
              <a:spcBef>
                <a:spcPts val="640"/>
              </a:spcBef>
              <a:spcAft>
                <a:spcPts val="0"/>
              </a:spcAft>
              <a:buClr>
                <a:schemeClr val="dk1"/>
              </a:buClr>
              <a:buSzPts val="3200"/>
              <a:buChar char="•"/>
            </a:pPr>
            <a:r>
              <a:rPr i="1" lang="en-US"/>
              <a:t>Solution</a:t>
            </a:r>
            <a:endParaRPr/>
          </a:p>
          <a:p>
            <a:pPr indent="-342900" lvl="0" marL="342900" rtl="0" algn="l">
              <a:spcBef>
                <a:spcPts val="640"/>
              </a:spcBef>
              <a:spcAft>
                <a:spcPts val="0"/>
              </a:spcAft>
              <a:buClr>
                <a:schemeClr val="dk1"/>
              </a:buClr>
              <a:buSzPts val="3200"/>
              <a:buChar char="•"/>
            </a:pPr>
            <a:r>
              <a:rPr lang="en-US"/>
              <a:t>The suffix length is 6.This means the total number of addresses in the block is 64(26).If we create four subnets, each subnet will have 16 addresses.</a:t>
            </a:r>
            <a:endParaRPr/>
          </a:p>
        </p:txBody>
      </p:sp>
      <p:sp>
        <p:nvSpPr>
          <p:cNvPr id="737" name="Google Shape;737;p87"/>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738" name="Google Shape;738;p87"/>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739" name="Google Shape;739;p87"/>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8"/>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745" name="Google Shape;745;p88"/>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Let us first find the subnet prefix (subnetmask). We need four subnets, which means we need to add two more 1s to the site prefix. The subnet prefix is then/28.</a:t>
            </a:r>
            <a:endParaRPr/>
          </a:p>
          <a:p>
            <a:pPr indent="-342900" lvl="0" marL="342900" rtl="0" algn="l">
              <a:spcBef>
                <a:spcPts val="640"/>
              </a:spcBef>
              <a:spcAft>
                <a:spcPts val="0"/>
              </a:spcAft>
              <a:buClr>
                <a:schemeClr val="dk1"/>
              </a:buClr>
              <a:buSzPts val="3200"/>
              <a:buChar char="•"/>
            </a:pPr>
            <a:r>
              <a:rPr lang="en-US"/>
              <a:t>Subnet1:130.34.12.64/28 to 130.34.12.79/28.</a:t>
            </a:r>
            <a:endParaRPr/>
          </a:p>
          <a:p>
            <a:pPr indent="-342900" lvl="0" marL="342900" rtl="0" algn="l">
              <a:spcBef>
                <a:spcPts val="640"/>
              </a:spcBef>
              <a:spcAft>
                <a:spcPts val="0"/>
              </a:spcAft>
              <a:buClr>
                <a:schemeClr val="dk1"/>
              </a:buClr>
              <a:buSzPts val="3200"/>
              <a:buChar char="•"/>
            </a:pPr>
            <a:r>
              <a:rPr lang="en-US"/>
              <a:t>Subnet2:130.34.12.80/28 to 130.34.12.95/28.</a:t>
            </a:r>
            <a:endParaRPr/>
          </a:p>
          <a:p>
            <a:pPr indent="-342900" lvl="0" marL="342900" rtl="0" algn="l">
              <a:spcBef>
                <a:spcPts val="640"/>
              </a:spcBef>
              <a:spcAft>
                <a:spcPts val="0"/>
              </a:spcAft>
              <a:buClr>
                <a:schemeClr val="dk1"/>
              </a:buClr>
              <a:buSzPts val="3200"/>
              <a:buChar char="•"/>
            </a:pPr>
            <a:r>
              <a:rPr lang="en-US"/>
              <a:t>Subnet3:130.34.12.96/28 to 130.34.12.111/28.</a:t>
            </a:r>
            <a:endParaRPr/>
          </a:p>
          <a:p>
            <a:pPr indent="-342900" lvl="0" marL="342900" rtl="0" algn="l">
              <a:spcBef>
                <a:spcPts val="640"/>
              </a:spcBef>
              <a:spcAft>
                <a:spcPts val="0"/>
              </a:spcAft>
              <a:buClr>
                <a:schemeClr val="dk1"/>
              </a:buClr>
              <a:buSzPts val="3200"/>
              <a:buChar char="•"/>
            </a:pPr>
            <a:r>
              <a:rPr lang="en-US"/>
              <a:t>Subnet4:130.34.12.112/28 to1 30.34.12.127/28.</a:t>
            </a:r>
            <a:endParaRPr/>
          </a:p>
        </p:txBody>
      </p:sp>
      <p:sp>
        <p:nvSpPr>
          <p:cNvPr id="746" name="Google Shape;746;p88"/>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747" name="Google Shape;747;p88"/>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748" name="Google Shape;748;p88"/>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9"/>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755" name="Google Shape;755;p89"/>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6" name="Google Shape;756;p89"/>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CIDR – Classless InterDomain Routing</a:t>
            </a:r>
            <a:endParaRPr/>
          </a:p>
        </p:txBody>
      </p:sp>
      <p:sp>
        <p:nvSpPr>
          <p:cNvPr id="757" name="Google Shape;757;p89"/>
          <p:cNvSpPr txBox="1"/>
          <p:nvPr>
            <p:ph idx="1" type="body"/>
          </p:nvPr>
        </p:nvSpPr>
        <p:spPr>
          <a:xfrm>
            <a:off x="609600" y="1600203"/>
            <a:ext cx="10972801" cy="609598"/>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rgbClr val="0070C0"/>
              </a:buClr>
              <a:buSzPts val="3200"/>
              <a:buFont typeface="Calibri"/>
              <a:buNone/>
            </a:pPr>
            <a:r>
              <a:rPr lang="en-US">
                <a:solidFill>
                  <a:srgbClr val="0070C0"/>
                </a:solidFill>
              </a:rPr>
              <a:t>IP address assignments</a:t>
            </a:r>
            <a:endParaRPr>
              <a:solidFill>
                <a:srgbClr val="0070C0"/>
              </a:solidFill>
            </a:endParaRPr>
          </a:p>
        </p:txBody>
      </p:sp>
      <p:sp>
        <p:nvSpPr>
          <p:cNvPr id="758" name="Google Shape;758;p89"/>
          <p:cNvSpPr txBox="1"/>
          <p:nvPr/>
        </p:nvSpPr>
        <p:spPr>
          <a:xfrm>
            <a:off x="4309534" y="2717800"/>
            <a:ext cx="2637367"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5-59</a:t>
            </a:r>
            <a:endParaRPr/>
          </a:p>
        </p:txBody>
      </p:sp>
      <p:pic>
        <p:nvPicPr>
          <p:cNvPr descr="5-59" id="759" name="Google Shape;759;p89"/>
          <p:cNvPicPr preferRelativeResize="0"/>
          <p:nvPr/>
        </p:nvPicPr>
        <p:blipFill rotWithShape="1">
          <a:blip r:embed="rId3">
            <a:alphaModFix/>
          </a:blip>
          <a:srcRect b="0" l="0" r="0" t="0"/>
          <a:stretch/>
        </p:blipFill>
        <p:spPr>
          <a:xfrm>
            <a:off x="681567" y="2322514"/>
            <a:ext cx="10792884" cy="3621086"/>
          </a:xfrm>
          <a:prstGeom prst="rect">
            <a:avLst/>
          </a:prstGeom>
          <a:noFill/>
          <a:ln>
            <a:noFill/>
          </a:ln>
        </p:spPr>
      </p:pic>
      <p:sp>
        <p:nvSpPr>
          <p:cNvPr id="760" name="Google Shape;760;p89"/>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90"/>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767" name="Google Shape;767;p90"/>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8" name="Google Shape;768;p90"/>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NAT – Network Address Translation</a:t>
            </a:r>
            <a:endParaRPr/>
          </a:p>
        </p:txBody>
      </p:sp>
      <p:sp>
        <p:nvSpPr>
          <p:cNvPr id="769" name="Google Shape;769;p90"/>
          <p:cNvSpPr txBox="1"/>
          <p:nvPr>
            <p:ph idx="1" type="body"/>
          </p:nvPr>
        </p:nvSpPr>
        <p:spPr>
          <a:xfrm>
            <a:off x="1600200" y="1546227"/>
            <a:ext cx="9982201" cy="555621"/>
          </a:xfrm>
          <a:prstGeom prst="rect">
            <a:avLst/>
          </a:prstGeom>
          <a:noFill/>
          <a:ln>
            <a:noFill/>
          </a:ln>
        </p:spPr>
        <p:txBody>
          <a:bodyPr anchorCtr="0" anchor="t" bIns="45700" lIns="91425" spcFirstLastPara="1" rIns="91425" wrap="square" tIns="45700">
            <a:noAutofit/>
          </a:bodyPr>
          <a:lstStyle/>
          <a:p>
            <a:pPr indent="-342900" lvl="0" marL="342900" rtl="0" algn="ctr">
              <a:lnSpc>
                <a:spcPct val="90000"/>
              </a:lnSpc>
              <a:spcBef>
                <a:spcPts val="0"/>
              </a:spcBef>
              <a:spcAft>
                <a:spcPts val="0"/>
              </a:spcAft>
              <a:buClr>
                <a:srgbClr val="0070C0"/>
              </a:buClr>
              <a:buSzPts val="3200"/>
              <a:buFont typeface="Calibri"/>
              <a:buNone/>
            </a:pPr>
            <a:r>
              <a:rPr lang="en-US">
                <a:solidFill>
                  <a:srgbClr val="0070C0"/>
                </a:solidFill>
              </a:rPr>
              <a:t>NAT: Placement and operation</a:t>
            </a:r>
            <a:endParaRPr>
              <a:solidFill>
                <a:srgbClr val="0070C0"/>
              </a:solidFill>
            </a:endParaRPr>
          </a:p>
        </p:txBody>
      </p:sp>
      <p:pic>
        <p:nvPicPr>
          <p:cNvPr descr="5-60" id="770" name="Google Shape;770;p90"/>
          <p:cNvPicPr preferRelativeResize="0"/>
          <p:nvPr/>
        </p:nvPicPr>
        <p:blipFill rotWithShape="1">
          <a:blip r:embed="rId3">
            <a:alphaModFix/>
          </a:blip>
          <a:srcRect b="0" l="0" r="0" t="0"/>
          <a:stretch/>
        </p:blipFill>
        <p:spPr>
          <a:xfrm>
            <a:off x="1600200" y="2155824"/>
            <a:ext cx="9372600" cy="4092576"/>
          </a:xfrm>
          <a:prstGeom prst="rect">
            <a:avLst/>
          </a:prstGeom>
          <a:noFill/>
          <a:ln>
            <a:noFill/>
          </a:ln>
        </p:spPr>
      </p:pic>
      <p:sp>
        <p:nvSpPr>
          <p:cNvPr id="771" name="Google Shape;771;p90"/>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1"/>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Addresses for private networks</a:t>
            </a:r>
            <a:endParaRPr/>
          </a:p>
        </p:txBody>
      </p:sp>
      <p:sp>
        <p:nvSpPr>
          <p:cNvPr id="777" name="Google Shape;777;p91"/>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778" name="Google Shape;778;p9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779" name="Google Shape;779;p9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80" name="Google Shape;780;p91"/>
          <p:cNvPicPr preferRelativeResize="0"/>
          <p:nvPr/>
        </p:nvPicPr>
        <p:blipFill rotWithShape="1">
          <a:blip r:embed="rId3">
            <a:alphaModFix/>
          </a:blip>
          <a:srcRect b="0" l="0" r="0" t="0"/>
          <a:stretch/>
        </p:blipFill>
        <p:spPr>
          <a:xfrm>
            <a:off x="1447800" y="2514600"/>
            <a:ext cx="8502252" cy="2819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2"/>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Addresses in a NAT</a:t>
            </a:r>
            <a:endParaRPr/>
          </a:p>
        </p:txBody>
      </p:sp>
      <p:sp>
        <p:nvSpPr>
          <p:cNvPr id="786" name="Google Shape;786;p92"/>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787" name="Google Shape;787;p92"/>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788" name="Google Shape;788;p92"/>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89" name="Google Shape;789;p92"/>
          <p:cNvPicPr preferRelativeResize="0"/>
          <p:nvPr/>
        </p:nvPicPr>
        <p:blipFill rotWithShape="1">
          <a:blip r:embed="rId3">
            <a:alphaModFix/>
          </a:blip>
          <a:srcRect b="0" l="0" r="0" t="0"/>
          <a:stretch/>
        </p:blipFill>
        <p:spPr>
          <a:xfrm>
            <a:off x="1096931" y="2819400"/>
            <a:ext cx="10485470" cy="2714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Arial"/>
              <a:buNone/>
            </a:pPr>
            <a:r>
              <a:rPr lang="en-US">
                <a:latin typeface="Arial"/>
                <a:ea typeface="Arial"/>
                <a:cs typeface="Arial"/>
                <a:sym typeface="Arial"/>
              </a:rPr>
              <a:t>Internet Control Message Protocols</a:t>
            </a:r>
            <a:endParaRPr/>
          </a:p>
        </p:txBody>
      </p:sp>
      <p:sp>
        <p:nvSpPr>
          <p:cNvPr id="795" name="Google Shape;795;p9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796" name="Google Shape;796;p9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797" name="Google Shape;797;p9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98" name="Google Shape;798;p93"/>
          <p:cNvPicPr preferRelativeResize="0"/>
          <p:nvPr>
            <p:ph idx="1" type="body"/>
          </p:nvPr>
        </p:nvPicPr>
        <p:blipFill rotWithShape="1">
          <a:blip r:embed="rId3">
            <a:alphaModFix/>
          </a:blip>
          <a:srcRect b="0" l="0" r="0" t="0"/>
          <a:stretch/>
        </p:blipFill>
        <p:spPr>
          <a:xfrm>
            <a:off x="5486400" y="1752600"/>
            <a:ext cx="6076191" cy="3076191"/>
          </a:xfrm>
          <a:prstGeom prst="rect">
            <a:avLst/>
          </a:prstGeom>
          <a:noFill/>
          <a:ln>
            <a:noFill/>
          </a:ln>
        </p:spPr>
      </p:pic>
      <p:sp>
        <p:nvSpPr>
          <p:cNvPr id="799" name="Google Shape;799;p93"/>
          <p:cNvSpPr/>
          <p:nvPr/>
        </p:nvSpPr>
        <p:spPr>
          <a:xfrm>
            <a:off x="457200" y="1752600"/>
            <a:ext cx="4800600" cy="3157788"/>
          </a:xfrm>
          <a:prstGeom prst="rect">
            <a:avLst/>
          </a:prstGeom>
          <a:noFill/>
          <a:ln>
            <a:noFill/>
          </a:ln>
        </p:spPr>
        <p:txBody>
          <a:bodyPr anchorCtr="0" anchor="t" bIns="45700" lIns="91425" spcFirstLastPara="1" rIns="91425" wrap="square" tIns="45700">
            <a:noAutofit/>
          </a:bodyPr>
          <a:lstStyle/>
          <a:p>
            <a:pPr indent="-152400" lvl="0" marL="0" marR="0" rtl="0" algn="l">
              <a:lnSpc>
                <a:spcPct val="11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ICMP’s most common uses are testing and troubleshooting.</a:t>
            </a:r>
            <a:endParaRPr/>
          </a:p>
          <a:p>
            <a:pPr indent="-152400" lvl="0" marL="0" marR="0" rtl="0" algn="l">
              <a:lnSpc>
                <a:spcPct val="110000"/>
              </a:lnSpc>
              <a:spcBef>
                <a:spcPts val="40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Two of the most well-known utilities, PING and TRACEROUTE, rely on ICMP to perform </a:t>
            </a:r>
            <a:r>
              <a:rPr i="1" lang="en-US" sz="2400">
                <a:solidFill>
                  <a:schemeClr val="dk1"/>
                </a:solidFill>
                <a:latin typeface="Times New Roman"/>
                <a:ea typeface="Times New Roman"/>
                <a:cs typeface="Times New Roman"/>
                <a:sym typeface="Times New Roman"/>
              </a:rPr>
              <a:t>connectivity tests</a:t>
            </a:r>
            <a:r>
              <a:rPr lang="en-US" sz="2400">
                <a:solidFill>
                  <a:schemeClr val="dk1"/>
                </a:solidFill>
                <a:latin typeface="Times New Roman"/>
                <a:ea typeface="Times New Roman"/>
                <a:cs typeface="Times New Roman"/>
                <a:sym typeface="Times New Roman"/>
              </a:rPr>
              <a:t> and </a:t>
            </a:r>
            <a:r>
              <a:rPr i="1" lang="en-US" sz="2400">
                <a:solidFill>
                  <a:schemeClr val="dk1"/>
                </a:solidFill>
                <a:latin typeface="Times New Roman"/>
                <a:ea typeface="Times New Roman"/>
                <a:cs typeface="Times New Roman"/>
                <a:sym typeface="Times New Roman"/>
              </a:rPr>
              <a:t>path discovery.</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4"/>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Arial"/>
              <a:buNone/>
            </a:pPr>
            <a:r>
              <a:rPr lang="en-US">
                <a:latin typeface="Arial"/>
                <a:ea typeface="Arial"/>
                <a:cs typeface="Arial"/>
                <a:sym typeface="Arial"/>
              </a:rPr>
              <a:t>Internet Control Message Protocols</a:t>
            </a:r>
            <a:endParaRPr/>
          </a:p>
        </p:txBody>
      </p:sp>
      <p:sp>
        <p:nvSpPr>
          <p:cNvPr id="805" name="Google Shape;805;p94"/>
          <p:cNvSpPr txBox="1"/>
          <p:nvPr>
            <p:ph idx="1" type="body"/>
          </p:nvPr>
        </p:nvSpPr>
        <p:spPr>
          <a:xfrm>
            <a:off x="383117" y="5715000"/>
            <a:ext cx="11808883" cy="8382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Arial"/>
              <a:buNone/>
            </a:pPr>
            <a:r>
              <a:rPr lang="en-US">
                <a:latin typeface="Arial"/>
                <a:ea typeface="Arial"/>
                <a:cs typeface="Arial"/>
                <a:sym typeface="Arial"/>
              </a:rPr>
              <a:t>The principal ICMP message types.</a:t>
            </a:r>
            <a:endParaRPr/>
          </a:p>
        </p:txBody>
      </p:sp>
      <p:pic>
        <p:nvPicPr>
          <p:cNvPr id="806" name="Google Shape;806;p94"/>
          <p:cNvPicPr preferRelativeResize="0"/>
          <p:nvPr/>
        </p:nvPicPr>
        <p:blipFill rotWithShape="1">
          <a:blip r:embed="rId3">
            <a:alphaModFix/>
          </a:blip>
          <a:srcRect b="0" l="0" r="0" t="0"/>
          <a:stretch/>
        </p:blipFill>
        <p:spPr>
          <a:xfrm>
            <a:off x="776817" y="1479551"/>
            <a:ext cx="10555816" cy="35020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5"/>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812" name="Google Shape;812;p95"/>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3" name="Google Shape;813;p95"/>
          <p:cNvSpPr txBox="1"/>
          <p:nvPr>
            <p:ph type="title"/>
          </p:nvPr>
        </p:nvSpPr>
        <p:spPr>
          <a:xfrm>
            <a:off x="914400" y="228600"/>
            <a:ext cx="1036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33CC"/>
              </a:buClr>
              <a:buSzPts val="4000"/>
              <a:buFont typeface="Calibri"/>
              <a:buNone/>
            </a:pPr>
            <a:r>
              <a:rPr lang="en-US">
                <a:solidFill>
                  <a:srgbClr val="0033CC"/>
                </a:solidFill>
              </a:rPr>
              <a:t>Routing Algorithm</a:t>
            </a:r>
            <a:endParaRPr>
              <a:solidFill>
                <a:srgbClr val="0033CC"/>
              </a:solidFill>
            </a:endParaRPr>
          </a:p>
        </p:txBody>
      </p:sp>
      <p:sp>
        <p:nvSpPr>
          <p:cNvPr id="814" name="Google Shape;814;p95"/>
          <p:cNvSpPr txBox="1"/>
          <p:nvPr>
            <p:ph idx="1" type="body"/>
          </p:nvPr>
        </p:nvSpPr>
        <p:spPr>
          <a:xfrm>
            <a:off x="812800" y="1268413"/>
            <a:ext cx="10871200" cy="475297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Calibri"/>
              <a:buNone/>
            </a:pPr>
            <a:r>
              <a:rPr lang="en-US"/>
              <a:t> </a:t>
            </a:r>
            <a:r>
              <a:rPr lang="en-US">
                <a:latin typeface="Times New Roman"/>
                <a:ea typeface="Times New Roman"/>
                <a:cs typeface="Times New Roman"/>
                <a:sym typeface="Times New Roman"/>
              </a:rPr>
              <a:t>Network Layer responsible for deciding  on which output line to transmit an incoming packet.</a:t>
            </a:r>
            <a:endParaRPr/>
          </a:p>
          <a:p>
            <a:pPr indent="0" lvl="0" marL="0" rtl="0" algn="l">
              <a:spcBef>
                <a:spcPts val="640"/>
              </a:spcBef>
              <a:spcAft>
                <a:spcPts val="0"/>
              </a:spcAft>
              <a:buClr>
                <a:schemeClr val="dk1"/>
              </a:buClr>
              <a:buSzPts val="3200"/>
              <a:buNone/>
            </a:pPr>
            <a:r>
              <a:rPr lang="en-US">
                <a:latin typeface="Times New Roman"/>
                <a:ea typeface="Times New Roman"/>
                <a:cs typeface="Times New Roman"/>
                <a:sym typeface="Times New Roman"/>
              </a:rPr>
              <a:t>For virtual circuit subnets:</a:t>
            </a:r>
            <a:endParaRPr/>
          </a:p>
          <a:p>
            <a:pPr indent="-457200" lvl="1" marL="857250" rtl="0" algn="l">
              <a:spcBef>
                <a:spcPts val="56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routing decision is made ONLY at set up</a:t>
            </a:r>
            <a:endParaRPr>
              <a:latin typeface="Times New Roman"/>
              <a:ea typeface="Times New Roman"/>
              <a:cs typeface="Times New Roman"/>
              <a:sym typeface="Times New Roman"/>
            </a:endParaRPr>
          </a:p>
          <a:p>
            <a:pPr indent="-342900" lvl="0" marL="342900" rtl="0" algn="l">
              <a:spcBef>
                <a:spcPts val="640"/>
              </a:spcBef>
              <a:spcAft>
                <a:spcPts val="0"/>
              </a:spcAft>
              <a:buClr>
                <a:srgbClr val="663300"/>
              </a:buClr>
              <a:buSzPts val="3200"/>
              <a:buFont typeface="Times New Roman"/>
              <a:buNone/>
            </a:pPr>
            <a:r>
              <a:rPr b="1" lang="en-US">
                <a:solidFill>
                  <a:srgbClr val="663300"/>
                </a:solidFill>
                <a:latin typeface="Times New Roman"/>
                <a:ea typeface="Times New Roman"/>
                <a:cs typeface="Times New Roman"/>
                <a:sym typeface="Times New Roman"/>
              </a:rPr>
              <a:t>Algorithm  properties</a:t>
            </a:r>
            <a:r>
              <a:rPr lang="en-US">
                <a:solidFill>
                  <a:srgbClr val="663300"/>
                </a:solidFill>
                <a:latin typeface="Times New Roman"/>
                <a:ea typeface="Times New Roman"/>
                <a:cs typeface="Times New Roman"/>
                <a:sym typeface="Times New Roman"/>
              </a:rPr>
              <a:t>:</a:t>
            </a:r>
            <a:endParaRPr/>
          </a:p>
          <a:p>
            <a:pPr indent="-285750" lvl="1" marL="742950" rtl="0" algn="l">
              <a:spcBef>
                <a:spcPts val="56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correctness, simplicity, robustness, stability, fairness, optimality and scalability</a:t>
            </a:r>
            <a:endParaRPr>
              <a:solidFill>
                <a:srgbClr val="663300"/>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96"/>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820" name="Google Shape;820;p96"/>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1" name="Google Shape;821;p96"/>
          <p:cNvSpPr txBox="1"/>
          <p:nvPr>
            <p:ph type="title"/>
          </p:nvPr>
        </p:nvSpPr>
        <p:spPr>
          <a:xfrm>
            <a:off x="814918" y="115888"/>
            <a:ext cx="10653183" cy="1255712"/>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Calibri"/>
              <a:buNone/>
            </a:pPr>
            <a:r>
              <a:rPr lang="en-US">
                <a:solidFill>
                  <a:srgbClr val="000099"/>
                </a:solidFill>
              </a:rPr>
              <a:t>Internetwork Routing</a:t>
            </a:r>
            <a:endParaRPr/>
          </a:p>
        </p:txBody>
      </p:sp>
      <p:sp>
        <p:nvSpPr>
          <p:cNvPr id="822" name="Google Shape;822;p96"/>
          <p:cNvSpPr/>
          <p:nvPr/>
        </p:nvSpPr>
        <p:spPr>
          <a:xfrm>
            <a:off x="4038600" y="1600200"/>
            <a:ext cx="3352800" cy="504825"/>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Routing Classification</a:t>
            </a:r>
            <a:endParaRPr sz="1800">
              <a:solidFill>
                <a:schemeClr val="dk1"/>
              </a:solidFill>
              <a:latin typeface="Calibri"/>
              <a:ea typeface="Calibri"/>
              <a:cs typeface="Calibri"/>
              <a:sym typeface="Calibri"/>
            </a:endParaRPr>
          </a:p>
        </p:txBody>
      </p:sp>
      <p:sp>
        <p:nvSpPr>
          <p:cNvPr id="823" name="Google Shape;823;p96"/>
          <p:cNvSpPr/>
          <p:nvPr/>
        </p:nvSpPr>
        <p:spPr>
          <a:xfrm>
            <a:off x="1600200" y="3048000"/>
            <a:ext cx="3810000" cy="14478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Adaptive Routing</a:t>
            </a:r>
            <a:endParaRPr/>
          </a:p>
          <a:p>
            <a:pPr indent="-533400" lvl="0" marL="533400" marR="0" rtl="0" algn="l">
              <a:spcBef>
                <a:spcPts val="0"/>
              </a:spcBef>
              <a:spcAft>
                <a:spcPts val="0"/>
              </a:spcAft>
              <a:buNone/>
            </a:pPr>
            <a:r>
              <a:rPr lang="en-US" sz="1800">
                <a:solidFill>
                  <a:schemeClr val="dk1"/>
                </a:solidFill>
                <a:latin typeface="Calibri"/>
                <a:ea typeface="Calibri"/>
                <a:cs typeface="Calibri"/>
                <a:sym typeface="Calibri"/>
              </a:rPr>
              <a:t>based on current measurements</a:t>
            </a:r>
            <a:endParaRPr/>
          </a:p>
          <a:p>
            <a:pPr indent="-533400" lvl="0" marL="533400" marR="0" rtl="0" algn="l">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	of traffic and/or topology.</a:t>
            </a:r>
            <a:endParaRPr/>
          </a:p>
          <a:p>
            <a:pPr indent="0" lvl="0" marL="0" marR="0" rtl="0" algn="ctr">
              <a:spcBef>
                <a:spcPts val="36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360"/>
              </a:spcBef>
              <a:spcAft>
                <a:spcPts val="0"/>
              </a:spcAft>
              <a:buNone/>
            </a:pPr>
            <a:r>
              <a:t/>
            </a:r>
            <a:endParaRPr sz="1800">
              <a:solidFill>
                <a:schemeClr val="dk1"/>
              </a:solidFill>
              <a:latin typeface="Calibri"/>
              <a:ea typeface="Calibri"/>
              <a:cs typeface="Calibri"/>
              <a:sym typeface="Calibri"/>
            </a:endParaRPr>
          </a:p>
        </p:txBody>
      </p:sp>
      <p:cxnSp>
        <p:nvCxnSpPr>
          <p:cNvPr id="824" name="Google Shape;824;p96"/>
          <p:cNvCxnSpPr>
            <a:stCxn id="822" idx="2"/>
          </p:cNvCxnSpPr>
          <p:nvPr/>
        </p:nvCxnSpPr>
        <p:spPr>
          <a:xfrm flipH="1">
            <a:off x="3304200" y="2105025"/>
            <a:ext cx="2410800" cy="901800"/>
          </a:xfrm>
          <a:prstGeom prst="straightConnector1">
            <a:avLst/>
          </a:prstGeom>
          <a:noFill/>
          <a:ln cap="flat" cmpd="sng" w="19050">
            <a:solidFill>
              <a:schemeClr val="dk1"/>
            </a:solidFill>
            <a:prstDash val="solid"/>
            <a:round/>
            <a:headEnd len="med" w="med" type="none"/>
            <a:tailEnd len="med" w="med" type="triangle"/>
          </a:ln>
        </p:spPr>
      </p:cxnSp>
      <p:sp>
        <p:nvSpPr>
          <p:cNvPr id="825" name="Google Shape;825;p96"/>
          <p:cNvSpPr/>
          <p:nvPr/>
        </p:nvSpPr>
        <p:spPr>
          <a:xfrm>
            <a:off x="6629400" y="2971800"/>
            <a:ext cx="4114800" cy="1371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Non-Adaptive Routing</a:t>
            </a:r>
            <a:endParaRPr/>
          </a:p>
          <a:p>
            <a:pPr indent="0" lvl="0" marL="0" marR="0" rtl="0" algn="ctr">
              <a:spcBef>
                <a:spcPts val="360"/>
              </a:spcBef>
              <a:spcAft>
                <a:spcPts val="0"/>
              </a:spcAft>
              <a:buNone/>
            </a:pPr>
            <a:r>
              <a:rPr lang="en-US" sz="1800">
                <a:solidFill>
                  <a:schemeClr val="dk1"/>
                </a:solidFill>
                <a:latin typeface="Calibri"/>
                <a:ea typeface="Calibri"/>
                <a:cs typeface="Calibri"/>
                <a:sym typeface="Calibri"/>
              </a:rPr>
              <a:t>routing computed in advance and off-line</a:t>
            </a:r>
            <a:endParaRPr/>
          </a:p>
          <a:p>
            <a:pPr indent="0" lvl="0" marL="0" marR="0" rtl="0" algn="ctr">
              <a:spcBef>
                <a:spcPts val="36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360"/>
              </a:spcBef>
              <a:spcAft>
                <a:spcPts val="0"/>
              </a:spcAft>
              <a:buNone/>
            </a:pPr>
            <a:r>
              <a:t/>
            </a:r>
            <a:endParaRPr sz="1800">
              <a:solidFill>
                <a:schemeClr val="dk1"/>
              </a:solidFill>
              <a:latin typeface="Calibri"/>
              <a:ea typeface="Calibri"/>
              <a:cs typeface="Calibri"/>
              <a:sym typeface="Calibri"/>
            </a:endParaRPr>
          </a:p>
        </p:txBody>
      </p:sp>
      <p:cxnSp>
        <p:nvCxnSpPr>
          <p:cNvPr id="826" name="Google Shape;826;p96"/>
          <p:cNvCxnSpPr>
            <a:stCxn id="822" idx="2"/>
          </p:cNvCxnSpPr>
          <p:nvPr/>
        </p:nvCxnSpPr>
        <p:spPr>
          <a:xfrm>
            <a:off x="5715000" y="2105025"/>
            <a:ext cx="2542200" cy="8256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314" name="Google Shape;314;p4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p4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Implementation</a:t>
            </a:r>
            <a:r>
              <a:rPr lang="en-US" sz="4000"/>
              <a:t> of Connectionless Service</a:t>
            </a:r>
            <a:endParaRPr/>
          </a:p>
        </p:txBody>
      </p:sp>
      <p:sp>
        <p:nvSpPr>
          <p:cNvPr id="316" name="Google Shape;316;p43"/>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Calibri"/>
              <a:buNone/>
            </a:pPr>
            <a:r>
              <a:t/>
            </a:r>
            <a:endParaRPr/>
          </a:p>
          <a:p>
            <a:pPr indent="-342900" lvl="0" marL="342900" rtl="0" algn="ctr">
              <a:spcBef>
                <a:spcPts val="640"/>
              </a:spcBef>
              <a:spcAft>
                <a:spcPts val="0"/>
              </a:spcAft>
              <a:buClr>
                <a:schemeClr val="dk1"/>
              </a:buClr>
              <a:buSzPts val="3200"/>
              <a:buFont typeface="Calibri"/>
              <a:buNone/>
            </a:pPr>
            <a:r>
              <a:t/>
            </a:r>
            <a:endParaRPr/>
          </a:p>
          <a:p>
            <a:pPr indent="-342900" lvl="0" marL="342900" rtl="0" algn="ctr">
              <a:spcBef>
                <a:spcPts val="640"/>
              </a:spcBef>
              <a:spcAft>
                <a:spcPts val="0"/>
              </a:spcAft>
              <a:buClr>
                <a:schemeClr val="dk1"/>
              </a:buClr>
              <a:buSzPts val="3200"/>
              <a:buFont typeface="Calibri"/>
              <a:buNone/>
            </a:pPr>
            <a:r>
              <a:t/>
            </a:r>
            <a:endParaRPr/>
          </a:p>
          <a:p>
            <a:pPr indent="-342900" lvl="0" marL="342900" rtl="0" algn="ctr">
              <a:spcBef>
                <a:spcPts val="640"/>
              </a:spcBef>
              <a:spcAft>
                <a:spcPts val="0"/>
              </a:spcAft>
              <a:buClr>
                <a:schemeClr val="dk1"/>
              </a:buClr>
              <a:buSzPts val="3200"/>
              <a:buFont typeface="Calibri"/>
              <a:buNone/>
            </a:pPr>
            <a:r>
              <a:t/>
            </a:r>
            <a:endParaRPr/>
          </a:p>
          <a:p>
            <a:pPr indent="-342900" lvl="0" marL="342900" rtl="0" algn="ctr">
              <a:spcBef>
                <a:spcPts val="640"/>
              </a:spcBef>
              <a:spcAft>
                <a:spcPts val="0"/>
              </a:spcAft>
              <a:buClr>
                <a:schemeClr val="dk1"/>
              </a:buClr>
              <a:buSzPts val="3200"/>
              <a:buFont typeface="Calibri"/>
              <a:buNone/>
            </a:pPr>
            <a:r>
              <a:t/>
            </a:r>
            <a:endParaRPr/>
          </a:p>
          <a:p>
            <a:pPr indent="-342900" lvl="0" marL="342900" rtl="0" algn="ctr">
              <a:spcBef>
                <a:spcPts val="640"/>
              </a:spcBef>
              <a:spcAft>
                <a:spcPts val="0"/>
              </a:spcAft>
              <a:buClr>
                <a:schemeClr val="dk1"/>
              </a:buClr>
              <a:buSzPts val="3200"/>
              <a:buFont typeface="Calibri"/>
              <a:buNone/>
            </a:pPr>
            <a:r>
              <a:t/>
            </a:r>
            <a:endParaRPr/>
          </a:p>
          <a:p>
            <a:pPr indent="-342900" lvl="0" marL="342900" rtl="0" algn="ctr">
              <a:spcBef>
                <a:spcPts val="640"/>
              </a:spcBef>
              <a:spcAft>
                <a:spcPts val="0"/>
              </a:spcAft>
              <a:buClr>
                <a:schemeClr val="dk1"/>
              </a:buClr>
              <a:buSzPts val="3200"/>
              <a:buFont typeface="Calibri"/>
              <a:buNone/>
            </a:pPr>
            <a:r>
              <a:t/>
            </a:r>
            <a:endParaRPr/>
          </a:p>
        </p:txBody>
      </p:sp>
      <p:pic>
        <p:nvPicPr>
          <p:cNvPr descr="5-02" id="317" name="Google Shape;317;p43"/>
          <p:cNvPicPr preferRelativeResize="0"/>
          <p:nvPr/>
        </p:nvPicPr>
        <p:blipFill rotWithShape="1">
          <a:blip r:embed="rId3">
            <a:alphaModFix/>
          </a:blip>
          <a:srcRect b="0" l="0" r="0" t="0"/>
          <a:stretch/>
        </p:blipFill>
        <p:spPr>
          <a:xfrm>
            <a:off x="1143000" y="1879304"/>
            <a:ext cx="10058400" cy="4477048"/>
          </a:xfrm>
          <a:prstGeom prst="rect">
            <a:avLst/>
          </a:prstGeom>
          <a:noFill/>
          <a:ln>
            <a:noFill/>
          </a:ln>
        </p:spPr>
      </p:pic>
      <p:sp>
        <p:nvSpPr>
          <p:cNvPr id="318" name="Google Shape;318;p4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319" name="Google Shape;319;p43"/>
          <p:cNvSpPr/>
          <p:nvPr/>
        </p:nvSpPr>
        <p:spPr>
          <a:xfrm>
            <a:off x="3720474" y="1417638"/>
            <a:ext cx="4344651"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70C0"/>
              </a:buClr>
              <a:buSzPts val="2400"/>
              <a:buFont typeface="Calibri"/>
              <a:buNone/>
            </a:pPr>
            <a:r>
              <a:rPr b="1" i="0" lang="en-US" sz="2400" u="none" cap="none" strike="noStrike">
                <a:solidFill>
                  <a:srgbClr val="0070C0"/>
                </a:solidFill>
                <a:latin typeface="Calibri"/>
                <a:ea typeface="Calibri"/>
                <a:cs typeface="Calibri"/>
                <a:sym typeface="Calibri"/>
              </a:rPr>
              <a:t>Routing within a diagram subnet</a:t>
            </a:r>
            <a:endParaRPr b="1" i="0" sz="2400" u="none" cap="none" strike="noStrike">
              <a:solidFill>
                <a:srgbClr val="0070C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97"/>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832" name="Google Shape;832;p97"/>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3" name="Google Shape;833;p97"/>
          <p:cNvSpPr txBox="1"/>
          <p:nvPr>
            <p:ph type="title"/>
          </p:nvPr>
        </p:nvSpPr>
        <p:spPr>
          <a:xfrm>
            <a:off x="814918" y="115888"/>
            <a:ext cx="10653183" cy="1255712"/>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Calibri"/>
              <a:buNone/>
            </a:pPr>
            <a:r>
              <a:rPr lang="en-US">
                <a:solidFill>
                  <a:srgbClr val="000099"/>
                </a:solidFill>
              </a:rPr>
              <a:t>Internetwork Routing</a:t>
            </a:r>
            <a:endParaRPr/>
          </a:p>
        </p:txBody>
      </p:sp>
      <p:sp>
        <p:nvSpPr>
          <p:cNvPr id="834" name="Google Shape;834;p97"/>
          <p:cNvSpPr/>
          <p:nvPr/>
        </p:nvSpPr>
        <p:spPr>
          <a:xfrm>
            <a:off x="4087284" y="1412876"/>
            <a:ext cx="3352800" cy="504825"/>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Adaptive Routing</a:t>
            </a:r>
            <a:endParaRPr/>
          </a:p>
        </p:txBody>
      </p:sp>
      <p:sp>
        <p:nvSpPr>
          <p:cNvPr id="835" name="Google Shape;835;p97"/>
          <p:cNvSpPr/>
          <p:nvPr/>
        </p:nvSpPr>
        <p:spPr>
          <a:xfrm>
            <a:off x="1117600" y="2438400"/>
            <a:ext cx="33528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Centralized</a:t>
            </a:r>
            <a:endParaRPr/>
          </a:p>
        </p:txBody>
      </p:sp>
      <p:sp>
        <p:nvSpPr>
          <p:cNvPr id="836" name="Google Shape;836;p97"/>
          <p:cNvSpPr/>
          <p:nvPr/>
        </p:nvSpPr>
        <p:spPr>
          <a:xfrm>
            <a:off x="5526617" y="2492376"/>
            <a:ext cx="3352800" cy="555625"/>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Distributed</a:t>
            </a:r>
            <a:endParaRPr/>
          </a:p>
        </p:txBody>
      </p:sp>
      <p:sp>
        <p:nvSpPr>
          <p:cNvPr id="837" name="Google Shape;837;p97"/>
          <p:cNvSpPr/>
          <p:nvPr/>
        </p:nvSpPr>
        <p:spPr>
          <a:xfrm>
            <a:off x="1828800" y="3505200"/>
            <a:ext cx="37592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Intradomain routing</a:t>
            </a:r>
            <a:endParaRPr/>
          </a:p>
        </p:txBody>
      </p:sp>
      <p:sp>
        <p:nvSpPr>
          <p:cNvPr id="838" name="Google Shape;838;p97"/>
          <p:cNvSpPr/>
          <p:nvPr/>
        </p:nvSpPr>
        <p:spPr>
          <a:xfrm>
            <a:off x="6502400" y="3581400"/>
            <a:ext cx="37592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Interdomain routing</a:t>
            </a:r>
            <a:endParaRPr/>
          </a:p>
        </p:txBody>
      </p:sp>
      <p:sp>
        <p:nvSpPr>
          <p:cNvPr id="839" name="Google Shape;839;p97"/>
          <p:cNvSpPr/>
          <p:nvPr/>
        </p:nvSpPr>
        <p:spPr>
          <a:xfrm>
            <a:off x="304800" y="4953000"/>
            <a:ext cx="40640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Distance Vector routing</a:t>
            </a:r>
            <a:endParaRPr/>
          </a:p>
        </p:txBody>
      </p:sp>
      <p:sp>
        <p:nvSpPr>
          <p:cNvPr id="840" name="Google Shape;840;p97"/>
          <p:cNvSpPr/>
          <p:nvPr/>
        </p:nvSpPr>
        <p:spPr>
          <a:xfrm>
            <a:off x="5283200" y="4953000"/>
            <a:ext cx="37592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Link State routing</a:t>
            </a:r>
            <a:endParaRPr/>
          </a:p>
        </p:txBody>
      </p:sp>
      <p:cxnSp>
        <p:nvCxnSpPr>
          <p:cNvPr id="841" name="Google Shape;841;p97"/>
          <p:cNvCxnSpPr>
            <a:stCxn id="834" idx="2"/>
            <a:endCxn id="835" idx="0"/>
          </p:cNvCxnSpPr>
          <p:nvPr/>
        </p:nvCxnSpPr>
        <p:spPr>
          <a:xfrm flipH="1">
            <a:off x="2793984" y="1917701"/>
            <a:ext cx="2969700" cy="520800"/>
          </a:xfrm>
          <a:prstGeom prst="straightConnector1">
            <a:avLst/>
          </a:prstGeom>
          <a:noFill/>
          <a:ln cap="flat" cmpd="sng" w="19050">
            <a:solidFill>
              <a:schemeClr val="dk1"/>
            </a:solidFill>
            <a:prstDash val="solid"/>
            <a:round/>
            <a:headEnd len="med" w="med" type="none"/>
            <a:tailEnd len="med" w="med" type="triangle"/>
          </a:ln>
        </p:spPr>
      </p:cxnSp>
      <p:cxnSp>
        <p:nvCxnSpPr>
          <p:cNvPr id="842" name="Google Shape;842;p97"/>
          <p:cNvCxnSpPr>
            <a:stCxn id="836" idx="2"/>
            <a:endCxn id="838" idx="0"/>
          </p:cNvCxnSpPr>
          <p:nvPr/>
        </p:nvCxnSpPr>
        <p:spPr>
          <a:xfrm>
            <a:off x="7203017" y="3048001"/>
            <a:ext cx="1179000" cy="533400"/>
          </a:xfrm>
          <a:prstGeom prst="straightConnector1">
            <a:avLst/>
          </a:prstGeom>
          <a:noFill/>
          <a:ln cap="flat" cmpd="sng" w="19050">
            <a:solidFill>
              <a:schemeClr val="dk1"/>
            </a:solidFill>
            <a:prstDash val="solid"/>
            <a:round/>
            <a:headEnd len="med" w="med" type="none"/>
            <a:tailEnd len="med" w="med" type="triangle"/>
          </a:ln>
        </p:spPr>
      </p:cxnSp>
      <p:cxnSp>
        <p:nvCxnSpPr>
          <p:cNvPr id="843" name="Google Shape;843;p97"/>
          <p:cNvCxnSpPr>
            <a:stCxn id="836" idx="2"/>
            <a:endCxn id="837" idx="0"/>
          </p:cNvCxnSpPr>
          <p:nvPr/>
        </p:nvCxnSpPr>
        <p:spPr>
          <a:xfrm flipH="1">
            <a:off x="3708317" y="3048001"/>
            <a:ext cx="3494700" cy="457200"/>
          </a:xfrm>
          <a:prstGeom prst="straightConnector1">
            <a:avLst/>
          </a:prstGeom>
          <a:noFill/>
          <a:ln cap="flat" cmpd="sng" w="19050">
            <a:solidFill>
              <a:schemeClr val="dk1"/>
            </a:solidFill>
            <a:prstDash val="solid"/>
            <a:round/>
            <a:headEnd len="med" w="med" type="none"/>
            <a:tailEnd len="med" w="med" type="triangle"/>
          </a:ln>
        </p:spPr>
      </p:cxnSp>
      <p:cxnSp>
        <p:nvCxnSpPr>
          <p:cNvPr id="844" name="Google Shape;844;p97"/>
          <p:cNvCxnSpPr>
            <a:stCxn id="837" idx="2"/>
            <a:endCxn id="839" idx="0"/>
          </p:cNvCxnSpPr>
          <p:nvPr/>
        </p:nvCxnSpPr>
        <p:spPr>
          <a:xfrm flipH="1">
            <a:off x="2336800" y="4114800"/>
            <a:ext cx="1371600" cy="838200"/>
          </a:xfrm>
          <a:prstGeom prst="straightConnector1">
            <a:avLst/>
          </a:prstGeom>
          <a:noFill/>
          <a:ln cap="flat" cmpd="sng" w="19050">
            <a:solidFill>
              <a:schemeClr val="dk1"/>
            </a:solidFill>
            <a:prstDash val="solid"/>
            <a:round/>
            <a:headEnd len="med" w="med" type="none"/>
            <a:tailEnd len="med" w="med" type="triangle"/>
          </a:ln>
        </p:spPr>
      </p:cxnSp>
      <p:cxnSp>
        <p:nvCxnSpPr>
          <p:cNvPr id="845" name="Google Shape;845;p97"/>
          <p:cNvCxnSpPr>
            <a:stCxn id="837" idx="2"/>
            <a:endCxn id="840" idx="0"/>
          </p:cNvCxnSpPr>
          <p:nvPr/>
        </p:nvCxnSpPr>
        <p:spPr>
          <a:xfrm>
            <a:off x="3708400" y="4114800"/>
            <a:ext cx="3454500" cy="838200"/>
          </a:xfrm>
          <a:prstGeom prst="straightConnector1">
            <a:avLst/>
          </a:prstGeom>
          <a:noFill/>
          <a:ln cap="flat" cmpd="sng" w="19050">
            <a:solidFill>
              <a:schemeClr val="dk1"/>
            </a:solidFill>
            <a:prstDash val="solid"/>
            <a:round/>
            <a:headEnd len="med" w="med" type="none"/>
            <a:tailEnd len="med" w="med" type="triangle"/>
          </a:ln>
        </p:spPr>
      </p:cxnSp>
      <p:sp>
        <p:nvSpPr>
          <p:cNvPr id="846" name="Google Shape;846;p97"/>
          <p:cNvSpPr/>
          <p:nvPr/>
        </p:nvSpPr>
        <p:spPr>
          <a:xfrm>
            <a:off x="1016000" y="3429000"/>
            <a:ext cx="914400" cy="5334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accent2"/>
                </a:solidFill>
                <a:latin typeface="Calibri"/>
                <a:ea typeface="Calibri"/>
                <a:cs typeface="Calibri"/>
                <a:sym typeface="Calibri"/>
              </a:rPr>
              <a:t>[IGP]</a:t>
            </a:r>
            <a:endParaRPr/>
          </a:p>
        </p:txBody>
      </p:sp>
      <p:sp>
        <p:nvSpPr>
          <p:cNvPr id="847" name="Google Shape;847;p97"/>
          <p:cNvSpPr/>
          <p:nvPr/>
        </p:nvSpPr>
        <p:spPr>
          <a:xfrm>
            <a:off x="10261600" y="3429000"/>
            <a:ext cx="914400" cy="5334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accent2"/>
                </a:solidFill>
                <a:latin typeface="Calibri"/>
                <a:ea typeface="Calibri"/>
                <a:cs typeface="Calibri"/>
                <a:sym typeface="Calibri"/>
              </a:rPr>
              <a:t>[</a:t>
            </a:r>
            <a:r>
              <a:rPr lang="en-US" sz="1800">
                <a:solidFill>
                  <a:schemeClr val="accent2"/>
                </a:solidFill>
                <a:latin typeface="Comic Sans MS"/>
                <a:ea typeface="Comic Sans MS"/>
                <a:cs typeface="Comic Sans MS"/>
                <a:sym typeface="Comic Sans MS"/>
              </a:rPr>
              <a:t>EGP</a:t>
            </a:r>
            <a:r>
              <a:rPr lang="en-US" sz="1800">
                <a:solidFill>
                  <a:schemeClr val="accent2"/>
                </a:solidFill>
                <a:latin typeface="Calibri"/>
                <a:ea typeface="Calibri"/>
                <a:cs typeface="Calibri"/>
                <a:sym typeface="Calibri"/>
              </a:rPr>
              <a:t>]</a:t>
            </a:r>
            <a:endParaRPr/>
          </a:p>
        </p:txBody>
      </p:sp>
      <p:sp>
        <p:nvSpPr>
          <p:cNvPr id="848" name="Google Shape;848;p97"/>
          <p:cNvSpPr/>
          <p:nvPr/>
        </p:nvSpPr>
        <p:spPr>
          <a:xfrm>
            <a:off x="7112000" y="4038600"/>
            <a:ext cx="2438400" cy="4572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BGP</a:t>
            </a: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IDRP</a:t>
            </a:r>
            <a:r>
              <a:rPr lang="en-US" sz="1800">
                <a:solidFill>
                  <a:schemeClr val="dk1"/>
                </a:solidFill>
                <a:latin typeface="Calibri"/>
                <a:ea typeface="Calibri"/>
                <a:cs typeface="Calibri"/>
                <a:sym typeface="Calibri"/>
              </a:rPr>
              <a:t>]</a:t>
            </a:r>
            <a:endParaRPr sz="1800">
              <a:solidFill>
                <a:schemeClr val="accent2"/>
              </a:solidFill>
              <a:latin typeface="Calibri"/>
              <a:ea typeface="Calibri"/>
              <a:cs typeface="Calibri"/>
              <a:sym typeface="Calibri"/>
            </a:endParaRPr>
          </a:p>
        </p:txBody>
      </p:sp>
      <p:sp>
        <p:nvSpPr>
          <p:cNvPr id="849" name="Google Shape;849;p97"/>
          <p:cNvSpPr/>
          <p:nvPr/>
        </p:nvSpPr>
        <p:spPr>
          <a:xfrm>
            <a:off x="5384800" y="5562600"/>
            <a:ext cx="3657600" cy="4572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OSPF</a:t>
            </a: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IS-IS</a:t>
            </a: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PNNI</a:t>
            </a:r>
            <a:r>
              <a:rPr lang="en-US" sz="1800">
                <a:solidFill>
                  <a:schemeClr val="dk1"/>
                </a:solidFill>
                <a:latin typeface="Calibri"/>
                <a:ea typeface="Calibri"/>
                <a:cs typeface="Calibri"/>
                <a:sym typeface="Calibri"/>
              </a:rPr>
              <a:t>]</a:t>
            </a:r>
            <a:endParaRPr sz="1800">
              <a:solidFill>
                <a:schemeClr val="accent2"/>
              </a:solidFill>
              <a:latin typeface="Calibri"/>
              <a:ea typeface="Calibri"/>
              <a:cs typeface="Calibri"/>
              <a:sym typeface="Calibri"/>
            </a:endParaRPr>
          </a:p>
        </p:txBody>
      </p:sp>
      <p:sp>
        <p:nvSpPr>
          <p:cNvPr id="850" name="Google Shape;850;p97"/>
          <p:cNvSpPr/>
          <p:nvPr/>
        </p:nvSpPr>
        <p:spPr>
          <a:xfrm>
            <a:off x="2032000" y="5562600"/>
            <a:ext cx="1219200" cy="4572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RIP</a:t>
            </a:r>
            <a:r>
              <a:rPr lang="en-US" sz="1800">
                <a:solidFill>
                  <a:schemeClr val="dk1"/>
                </a:solidFill>
                <a:latin typeface="Calibri"/>
                <a:ea typeface="Calibri"/>
                <a:cs typeface="Calibri"/>
                <a:sym typeface="Calibri"/>
              </a:rPr>
              <a:t>]</a:t>
            </a:r>
            <a:endParaRPr sz="1800">
              <a:solidFill>
                <a:schemeClr val="accent2"/>
              </a:solidFill>
              <a:latin typeface="Calibri"/>
              <a:ea typeface="Calibri"/>
              <a:cs typeface="Calibri"/>
              <a:sym typeface="Calibri"/>
            </a:endParaRPr>
          </a:p>
        </p:txBody>
      </p:sp>
      <p:sp>
        <p:nvSpPr>
          <p:cNvPr id="851" name="Google Shape;851;p97"/>
          <p:cNvSpPr/>
          <p:nvPr/>
        </p:nvSpPr>
        <p:spPr>
          <a:xfrm>
            <a:off x="101600" y="4114800"/>
            <a:ext cx="2336800" cy="4572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33CC"/>
                </a:solidFill>
                <a:latin typeface="Calibri"/>
                <a:ea typeface="Calibri"/>
                <a:cs typeface="Calibri"/>
                <a:sym typeface="Calibri"/>
              </a:rPr>
              <a:t>Interior</a:t>
            </a:r>
            <a:endParaRPr/>
          </a:p>
          <a:p>
            <a:pPr indent="0" lvl="0" marL="0" marR="0" rtl="0" algn="ctr">
              <a:spcBef>
                <a:spcPts val="0"/>
              </a:spcBef>
              <a:spcAft>
                <a:spcPts val="0"/>
              </a:spcAft>
              <a:buNone/>
            </a:pPr>
            <a:r>
              <a:rPr lang="en-US" sz="1800">
                <a:solidFill>
                  <a:srgbClr val="0033CC"/>
                </a:solidFill>
                <a:latin typeface="Calibri"/>
                <a:ea typeface="Calibri"/>
                <a:cs typeface="Calibri"/>
                <a:sym typeface="Calibri"/>
              </a:rPr>
              <a:t>Gateway Protocols</a:t>
            </a:r>
            <a:endParaRPr/>
          </a:p>
        </p:txBody>
      </p:sp>
      <p:sp>
        <p:nvSpPr>
          <p:cNvPr id="852" name="Google Shape;852;p97"/>
          <p:cNvSpPr/>
          <p:nvPr/>
        </p:nvSpPr>
        <p:spPr>
          <a:xfrm>
            <a:off x="9652000" y="4114800"/>
            <a:ext cx="2336800" cy="6096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33CC"/>
                </a:solidFill>
                <a:latin typeface="Calibri"/>
                <a:ea typeface="Calibri"/>
                <a:cs typeface="Calibri"/>
                <a:sym typeface="Calibri"/>
              </a:rPr>
              <a:t>Exterior</a:t>
            </a:r>
            <a:endParaRPr/>
          </a:p>
          <a:p>
            <a:pPr indent="0" lvl="0" marL="0" marR="0" rtl="0" algn="ctr">
              <a:spcBef>
                <a:spcPts val="0"/>
              </a:spcBef>
              <a:spcAft>
                <a:spcPts val="0"/>
              </a:spcAft>
              <a:buNone/>
            </a:pPr>
            <a:r>
              <a:rPr lang="en-US" sz="1800">
                <a:solidFill>
                  <a:srgbClr val="0033CC"/>
                </a:solidFill>
                <a:latin typeface="Calibri"/>
                <a:ea typeface="Calibri"/>
                <a:cs typeface="Calibri"/>
                <a:sym typeface="Calibri"/>
              </a:rPr>
              <a:t>Gateway Protocols</a:t>
            </a:r>
            <a:endParaRPr/>
          </a:p>
        </p:txBody>
      </p:sp>
      <p:sp>
        <p:nvSpPr>
          <p:cNvPr id="853" name="Google Shape;853;p97"/>
          <p:cNvSpPr/>
          <p:nvPr/>
        </p:nvSpPr>
        <p:spPr>
          <a:xfrm>
            <a:off x="8695267" y="2530476"/>
            <a:ext cx="3352800" cy="466725"/>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Isolated</a:t>
            </a:r>
            <a:endParaRPr/>
          </a:p>
        </p:txBody>
      </p:sp>
      <p:cxnSp>
        <p:nvCxnSpPr>
          <p:cNvPr id="854" name="Google Shape;854;p97"/>
          <p:cNvCxnSpPr>
            <a:stCxn id="834" idx="2"/>
          </p:cNvCxnSpPr>
          <p:nvPr/>
        </p:nvCxnSpPr>
        <p:spPr>
          <a:xfrm>
            <a:off x="5763684" y="1917701"/>
            <a:ext cx="1399200" cy="574800"/>
          </a:xfrm>
          <a:prstGeom prst="straightConnector1">
            <a:avLst/>
          </a:prstGeom>
          <a:noFill/>
          <a:ln cap="flat" cmpd="sng" w="19050">
            <a:solidFill>
              <a:schemeClr val="dk1"/>
            </a:solidFill>
            <a:prstDash val="solid"/>
            <a:round/>
            <a:headEnd len="med" w="med" type="none"/>
            <a:tailEnd len="med" w="med" type="triangle"/>
          </a:ln>
        </p:spPr>
      </p:cxnSp>
      <p:cxnSp>
        <p:nvCxnSpPr>
          <p:cNvPr id="855" name="Google Shape;855;p97"/>
          <p:cNvCxnSpPr>
            <a:stCxn id="834" idx="2"/>
            <a:endCxn id="853" idx="0"/>
          </p:cNvCxnSpPr>
          <p:nvPr/>
        </p:nvCxnSpPr>
        <p:spPr>
          <a:xfrm>
            <a:off x="5763684" y="1917701"/>
            <a:ext cx="4608000" cy="6129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8"/>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861" name="Google Shape;861;p98"/>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2" name="Google Shape;862;p98"/>
          <p:cNvSpPr txBox="1"/>
          <p:nvPr>
            <p:ph type="title"/>
          </p:nvPr>
        </p:nvSpPr>
        <p:spPr>
          <a:xfrm>
            <a:off x="814918" y="115888"/>
            <a:ext cx="10653183" cy="1255712"/>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Calibri"/>
              <a:buNone/>
            </a:pPr>
            <a:r>
              <a:rPr lang="en-US">
                <a:solidFill>
                  <a:srgbClr val="000099"/>
                </a:solidFill>
              </a:rPr>
              <a:t>Internetwork Routing</a:t>
            </a:r>
            <a:endParaRPr/>
          </a:p>
        </p:txBody>
      </p:sp>
      <p:sp>
        <p:nvSpPr>
          <p:cNvPr id="863" name="Google Shape;863;p98"/>
          <p:cNvSpPr/>
          <p:nvPr/>
        </p:nvSpPr>
        <p:spPr>
          <a:xfrm>
            <a:off x="4087284" y="1412876"/>
            <a:ext cx="3352800" cy="504825"/>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Non - Adaptive Routing</a:t>
            </a:r>
            <a:endParaRPr/>
          </a:p>
        </p:txBody>
      </p:sp>
      <p:sp>
        <p:nvSpPr>
          <p:cNvPr id="864" name="Google Shape;864;p98"/>
          <p:cNvSpPr/>
          <p:nvPr/>
        </p:nvSpPr>
        <p:spPr>
          <a:xfrm>
            <a:off x="1828800" y="2819400"/>
            <a:ext cx="33528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flooding</a:t>
            </a:r>
            <a:endParaRPr sz="1800">
              <a:solidFill>
                <a:schemeClr val="dk1"/>
              </a:solidFill>
              <a:latin typeface="Calibri"/>
              <a:ea typeface="Calibri"/>
              <a:cs typeface="Calibri"/>
              <a:sym typeface="Calibri"/>
            </a:endParaRPr>
          </a:p>
        </p:txBody>
      </p:sp>
      <p:cxnSp>
        <p:nvCxnSpPr>
          <p:cNvPr id="865" name="Google Shape;865;p98"/>
          <p:cNvCxnSpPr>
            <a:stCxn id="863" idx="2"/>
          </p:cNvCxnSpPr>
          <p:nvPr/>
        </p:nvCxnSpPr>
        <p:spPr>
          <a:xfrm flipH="1">
            <a:off x="3352884" y="1917701"/>
            <a:ext cx="2410800" cy="901800"/>
          </a:xfrm>
          <a:prstGeom prst="straightConnector1">
            <a:avLst/>
          </a:prstGeom>
          <a:noFill/>
          <a:ln cap="flat" cmpd="sng" w="19050">
            <a:solidFill>
              <a:schemeClr val="dk1"/>
            </a:solidFill>
            <a:prstDash val="solid"/>
            <a:round/>
            <a:headEnd len="med" w="med" type="none"/>
            <a:tailEnd len="med" w="med" type="triangle"/>
          </a:ln>
        </p:spPr>
      </p:cxnSp>
      <p:sp>
        <p:nvSpPr>
          <p:cNvPr id="866" name="Google Shape;866;p98"/>
          <p:cNvSpPr/>
          <p:nvPr/>
        </p:nvSpPr>
        <p:spPr>
          <a:xfrm>
            <a:off x="6934200" y="2819400"/>
            <a:ext cx="3352800" cy="466725"/>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Static Routing</a:t>
            </a:r>
            <a:endParaRPr sz="1800">
              <a:solidFill>
                <a:schemeClr val="dk1"/>
              </a:solidFill>
              <a:latin typeface="Calibri"/>
              <a:ea typeface="Calibri"/>
              <a:cs typeface="Calibri"/>
              <a:sym typeface="Calibri"/>
            </a:endParaRPr>
          </a:p>
        </p:txBody>
      </p:sp>
      <p:cxnSp>
        <p:nvCxnSpPr>
          <p:cNvPr id="867" name="Google Shape;867;p98"/>
          <p:cNvCxnSpPr>
            <a:stCxn id="863" idx="2"/>
          </p:cNvCxnSpPr>
          <p:nvPr/>
        </p:nvCxnSpPr>
        <p:spPr>
          <a:xfrm>
            <a:off x="5763684" y="1917701"/>
            <a:ext cx="2542200" cy="825600"/>
          </a:xfrm>
          <a:prstGeom prst="straightConnector1">
            <a:avLst/>
          </a:prstGeom>
          <a:noFill/>
          <a:ln cap="flat" cmpd="sng" w="19050">
            <a:solidFill>
              <a:schemeClr val="dk1"/>
            </a:solidFill>
            <a:prstDash val="solid"/>
            <a:round/>
            <a:headEnd len="med" w="med" type="none"/>
            <a:tailEnd len="med" w="med" type="triangle"/>
          </a:ln>
        </p:spPr>
      </p:cxnSp>
      <p:cxnSp>
        <p:nvCxnSpPr>
          <p:cNvPr id="868" name="Google Shape;868;p98"/>
          <p:cNvCxnSpPr/>
          <p:nvPr/>
        </p:nvCxnSpPr>
        <p:spPr>
          <a:xfrm flipH="1">
            <a:off x="2057400" y="3276600"/>
            <a:ext cx="1295400" cy="990600"/>
          </a:xfrm>
          <a:prstGeom prst="straightConnector1">
            <a:avLst/>
          </a:prstGeom>
          <a:noFill/>
          <a:ln cap="flat" cmpd="sng" w="19050">
            <a:solidFill>
              <a:schemeClr val="dk1"/>
            </a:solidFill>
            <a:prstDash val="solid"/>
            <a:round/>
            <a:headEnd len="med" w="med" type="none"/>
            <a:tailEnd len="med" w="med" type="triangle"/>
          </a:ln>
        </p:spPr>
      </p:cxnSp>
      <p:sp>
        <p:nvSpPr>
          <p:cNvPr id="869" name="Google Shape;869;p98"/>
          <p:cNvSpPr/>
          <p:nvPr/>
        </p:nvSpPr>
        <p:spPr>
          <a:xfrm>
            <a:off x="381000" y="4267200"/>
            <a:ext cx="33528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Pure flooding</a:t>
            </a:r>
            <a:endParaRPr sz="1800">
              <a:solidFill>
                <a:schemeClr val="dk1"/>
              </a:solidFill>
              <a:latin typeface="Calibri"/>
              <a:ea typeface="Calibri"/>
              <a:cs typeface="Calibri"/>
              <a:sym typeface="Calibri"/>
            </a:endParaRPr>
          </a:p>
        </p:txBody>
      </p:sp>
      <p:cxnSp>
        <p:nvCxnSpPr>
          <p:cNvPr id="870" name="Google Shape;870;p98"/>
          <p:cNvCxnSpPr/>
          <p:nvPr/>
        </p:nvCxnSpPr>
        <p:spPr>
          <a:xfrm>
            <a:off x="3505200" y="3276600"/>
            <a:ext cx="1371600" cy="914400"/>
          </a:xfrm>
          <a:prstGeom prst="straightConnector1">
            <a:avLst/>
          </a:prstGeom>
          <a:noFill/>
          <a:ln cap="flat" cmpd="sng" w="19050">
            <a:solidFill>
              <a:schemeClr val="dk1"/>
            </a:solidFill>
            <a:prstDash val="solid"/>
            <a:round/>
            <a:headEnd len="med" w="med" type="none"/>
            <a:tailEnd len="med" w="med" type="triangle"/>
          </a:ln>
        </p:spPr>
      </p:cxnSp>
      <p:sp>
        <p:nvSpPr>
          <p:cNvPr id="871" name="Google Shape;871;p98"/>
          <p:cNvSpPr/>
          <p:nvPr/>
        </p:nvSpPr>
        <p:spPr>
          <a:xfrm>
            <a:off x="3429000" y="4267200"/>
            <a:ext cx="33528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Selective flooding</a:t>
            </a:r>
            <a:endParaRPr sz="18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9"/>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877" name="Google Shape;877;p99"/>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78" name="Google Shape;878;p99"/>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99FF"/>
              </a:buClr>
              <a:buSzPts val="4000"/>
              <a:buFont typeface="Calibri"/>
              <a:buNone/>
            </a:pPr>
            <a:r>
              <a:rPr lang="en-US">
                <a:solidFill>
                  <a:srgbClr val="0099FF"/>
                </a:solidFill>
              </a:rPr>
              <a:t>Flooding</a:t>
            </a:r>
            <a:endParaRPr/>
          </a:p>
        </p:txBody>
      </p:sp>
      <p:sp>
        <p:nvSpPr>
          <p:cNvPr id="879" name="Google Shape;879;p99"/>
          <p:cNvSpPr txBox="1"/>
          <p:nvPr>
            <p:ph idx="1" type="body"/>
          </p:nvPr>
        </p:nvSpPr>
        <p:spPr>
          <a:xfrm>
            <a:off x="914400" y="1341438"/>
            <a:ext cx="10363200" cy="46799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i="1" lang="en-US"/>
              <a:t>Pure flooding </a:t>
            </a:r>
            <a:r>
              <a:rPr lang="en-US"/>
              <a:t>:: every incoming packet to a node is sent out on </a:t>
            </a:r>
            <a:r>
              <a:rPr lang="en-US">
                <a:solidFill>
                  <a:srgbClr val="0099FF"/>
                </a:solidFill>
                <a:latin typeface="Comic Sans MS"/>
                <a:ea typeface="Comic Sans MS"/>
                <a:cs typeface="Comic Sans MS"/>
                <a:sym typeface="Comic Sans MS"/>
              </a:rPr>
              <a:t>every outgoing line</a:t>
            </a:r>
            <a:r>
              <a:rPr lang="en-US">
                <a:latin typeface="Comic Sans MS"/>
                <a:ea typeface="Comic Sans MS"/>
                <a:cs typeface="Comic Sans MS"/>
                <a:sym typeface="Comic Sans MS"/>
              </a:rPr>
              <a:t>.</a:t>
            </a:r>
            <a:endParaRPr/>
          </a:p>
          <a:p>
            <a:pPr indent="-285750" lvl="1" marL="742950" rtl="0" algn="l">
              <a:spcBef>
                <a:spcPts val="560"/>
              </a:spcBef>
              <a:spcAft>
                <a:spcPts val="0"/>
              </a:spcAft>
              <a:buClr>
                <a:schemeClr val="dk1"/>
              </a:buClr>
              <a:buSzPts val="2800"/>
              <a:buChar char="–"/>
            </a:pPr>
            <a:r>
              <a:rPr lang="en-US"/>
              <a:t>Obvious adjustment – do not send out on arriving link (assuming full-duplex links).</a:t>
            </a:r>
            <a:endParaRPr/>
          </a:p>
          <a:p>
            <a:pPr indent="-285750" lvl="1" marL="742950" rtl="0" algn="l">
              <a:spcBef>
                <a:spcPts val="560"/>
              </a:spcBef>
              <a:spcAft>
                <a:spcPts val="0"/>
              </a:spcAft>
              <a:buClr>
                <a:schemeClr val="dk1"/>
              </a:buClr>
              <a:buSzPts val="2800"/>
              <a:buChar char="–"/>
            </a:pPr>
            <a:r>
              <a:rPr lang="en-US"/>
              <a:t>The routing algorithm can use a hop counter (e.g., TTL) to </a:t>
            </a:r>
            <a:r>
              <a:rPr lang="en-US">
                <a:solidFill>
                  <a:srgbClr val="0099FF"/>
                </a:solidFill>
                <a:latin typeface="Comic Sans MS"/>
                <a:ea typeface="Comic Sans MS"/>
                <a:cs typeface="Comic Sans MS"/>
                <a:sym typeface="Comic Sans MS"/>
              </a:rPr>
              <a:t>dampen the flooding.</a:t>
            </a:r>
            <a:endParaRPr/>
          </a:p>
          <a:p>
            <a:pPr indent="-285750" lvl="1" marL="742950" rtl="0" algn="l">
              <a:spcBef>
                <a:spcPts val="560"/>
              </a:spcBef>
              <a:spcAft>
                <a:spcPts val="0"/>
              </a:spcAft>
              <a:buClr>
                <a:schemeClr val="dk1"/>
              </a:buClr>
              <a:buSzPts val="2800"/>
              <a:buChar char="–"/>
            </a:pPr>
            <a:r>
              <a:rPr i="1" lang="en-US">
                <a:latin typeface="Comic Sans MS"/>
                <a:ea typeface="Comic Sans MS"/>
                <a:cs typeface="Comic Sans MS"/>
                <a:sym typeface="Comic Sans MS"/>
              </a:rPr>
              <a:t>Selective flooding</a:t>
            </a:r>
            <a:r>
              <a:rPr lang="en-US">
                <a:latin typeface="Comic Sans MS"/>
                <a:ea typeface="Comic Sans MS"/>
                <a:cs typeface="Comic Sans MS"/>
                <a:sym typeface="Comic Sans MS"/>
              </a:rPr>
              <a:t> :: </a:t>
            </a:r>
            <a:r>
              <a:rPr lang="en-US"/>
              <a:t>only send on those lines going “approximately” in the right direction.</a:t>
            </a:r>
            <a:endParaRPr>
              <a:latin typeface="Comic Sans MS"/>
              <a:ea typeface="Comic Sans MS"/>
              <a:cs typeface="Comic Sans MS"/>
              <a:sym typeface="Comic Sans MS"/>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3" name="Shape 883"/>
        <p:cNvGrpSpPr/>
        <p:nvPr/>
      </p:nvGrpSpPr>
      <p:grpSpPr>
        <a:xfrm>
          <a:off x="0" y="0"/>
          <a:ext cx="0" cy="0"/>
          <a:chOff x="0" y="0"/>
          <a:chExt cx="0" cy="0"/>
        </a:xfrm>
      </p:grpSpPr>
      <p:sp>
        <p:nvSpPr>
          <p:cNvPr id="884" name="Google Shape;884;p100"/>
          <p:cNvSpPr/>
          <p:nvPr/>
        </p:nvSpPr>
        <p:spPr>
          <a:xfrm>
            <a:off x="2590800" y="3964900"/>
            <a:ext cx="8077200" cy="233910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1" marL="457200" marR="0" rtl="0" algn="l">
              <a:spcBef>
                <a:spcPts val="0"/>
              </a:spcBef>
              <a:spcAft>
                <a:spcPts val="0"/>
              </a:spcAft>
              <a:buNone/>
            </a:pPr>
            <a:br>
              <a:rPr b="0" i="0" lang="en-US" sz="1800" u="none" cap="none" strike="noStrike">
                <a:solidFill>
                  <a:schemeClr val="dk1"/>
                </a:solidFill>
                <a:latin typeface="Times New Roman"/>
                <a:ea typeface="Times New Roman"/>
                <a:cs typeface="Times New Roman"/>
                <a:sym typeface="Times New Roman"/>
              </a:rPr>
            </a:br>
            <a:br>
              <a:rPr b="0" i="0" lang="en-US" sz="1800" u="sng" cap="none" strike="noStrike">
                <a:solidFill>
                  <a:schemeClr val="dk1"/>
                </a:solidFill>
                <a:latin typeface="Times New Roman"/>
                <a:ea typeface="Times New Roman"/>
                <a:cs typeface="Times New Roman"/>
                <a:sym typeface="Times New Roman"/>
              </a:rPr>
            </a:br>
            <a:br>
              <a:rPr b="0" i="0" lang="en-US" sz="1800" u="none" cap="none" strike="noStrike">
                <a:solidFill>
                  <a:schemeClr val="dk1"/>
                </a:solidFill>
                <a:latin typeface="Times New Roman"/>
                <a:ea typeface="Times New Roman"/>
                <a:cs typeface="Times New Roman"/>
                <a:sym typeface="Times New Roman"/>
              </a:rPr>
            </a:br>
            <a:br>
              <a:rPr b="0" i="0" lang="en-US" sz="1800" u="none" cap="none" strike="noStrike">
                <a:solidFill>
                  <a:schemeClr val="dk1"/>
                </a:solidFill>
                <a:latin typeface="Times New Roman"/>
                <a:ea typeface="Times New Roman"/>
                <a:cs typeface="Times New Roman"/>
                <a:sym typeface="Times New Roman"/>
              </a:rPr>
            </a:br>
            <a:br>
              <a:rPr b="0" i="0" lang="en-US" sz="1800" u="none" cap="none" strike="noStrike">
                <a:solidFill>
                  <a:schemeClr val="dk1"/>
                </a:solidFill>
                <a:latin typeface="Times New Roman"/>
                <a:ea typeface="Times New Roman"/>
                <a:cs typeface="Times New Roman"/>
                <a:sym typeface="Times New Roman"/>
              </a:rPr>
            </a:br>
            <a:br>
              <a:rPr b="1" i="0" lang="en-US" sz="2000" u="none" cap="none" strike="noStrike">
                <a:solidFill>
                  <a:schemeClr val="dk1"/>
                </a:solidFill>
                <a:latin typeface="Times New Roman"/>
                <a:ea typeface="Times New Roman"/>
                <a:cs typeface="Times New Roman"/>
                <a:sym typeface="Times New Roman"/>
              </a:rPr>
            </a:br>
            <a:endParaRPr b="0" i="0" sz="1800" u="none" cap="none" strike="noStrike">
              <a:solidFill>
                <a:schemeClr val="dk1"/>
              </a:solidFill>
              <a:latin typeface="Calibri"/>
              <a:ea typeface="Calibri"/>
              <a:cs typeface="Calibri"/>
              <a:sym typeface="Calibri"/>
            </a:endParaRPr>
          </a:p>
        </p:txBody>
      </p:sp>
      <p:sp>
        <p:nvSpPr>
          <p:cNvPr id="885" name="Google Shape;885;p100"/>
          <p:cNvSpPr/>
          <p:nvPr/>
        </p:nvSpPr>
        <p:spPr>
          <a:xfrm>
            <a:off x="2514600" y="152400"/>
            <a:ext cx="8153400" cy="3447098"/>
          </a:xfrm>
          <a:prstGeom prst="rect">
            <a:avLst/>
          </a:prstGeom>
          <a:noFill/>
          <a:ln>
            <a:noFill/>
          </a:ln>
        </p:spPr>
        <p:txBody>
          <a:bodyPr anchorCtr="0" anchor="t" bIns="45700" lIns="91425" spcFirstLastPara="1" rIns="91425" wrap="square" tIns="45700">
            <a:noAutofit/>
          </a:bodyPr>
          <a:lstStyle/>
          <a:p>
            <a:pPr indent="-91440" lvl="0" marL="0" marR="0" rtl="0" algn="l">
              <a:spcBef>
                <a:spcPts val="0"/>
              </a:spcBef>
              <a:spcAft>
                <a:spcPts val="0"/>
              </a:spcAft>
              <a:buClr>
                <a:schemeClr val="dk1"/>
              </a:buClr>
              <a:buSzPts val="1440"/>
              <a:buFont typeface="Noto Sans Symbols"/>
              <a:buChar char="❖"/>
            </a:pPr>
            <a:r>
              <a:rPr b="1" lang="en-US" sz="18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Shortest-Path Routing</a:t>
            </a:r>
            <a:endParaRPr/>
          </a:p>
          <a:p>
            <a:pPr indent="0" lvl="0" marL="0" marR="0" rtl="0" algn="l">
              <a:spcBef>
                <a:spcPts val="0"/>
              </a:spcBef>
              <a:spcAft>
                <a:spcPts val="0"/>
              </a:spcAft>
              <a:buClr>
                <a:schemeClr val="dk1"/>
              </a:buClr>
              <a:buSzPts val="1800"/>
              <a:buFont typeface="Noto Sans Symbols"/>
              <a:buNone/>
            </a:pPr>
            <a:r>
              <a:t/>
            </a:r>
            <a:endParaRPr b="1"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Problem:</a:t>
            </a:r>
            <a:r>
              <a:rPr b="1" lang="en-US" sz="18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Given a graph, where nodes represent routers and edges, links, find </a:t>
            </a:r>
            <a:r>
              <a:rPr b="1" lang="en-US" sz="1800">
                <a:solidFill>
                  <a:schemeClr val="dk1"/>
                </a:solidFill>
                <a:latin typeface="Times New Roman"/>
                <a:ea typeface="Times New Roman"/>
                <a:cs typeface="Times New Roman"/>
                <a:sym typeface="Times New Roman"/>
              </a:rPr>
              <a:t>shortest path</a:t>
            </a:r>
            <a:r>
              <a:rPr lang="en-US" sz="1800">
                <a:solidFill>
                  <a:schemeClr val="dk1"/>
                </a:solidFill>
                <a:latin typeface="Times New Roman"/>
                <a:ea typeface="Times New Roman"/>
                <a:cs typeface="Times New Roman"/>
                <a:sym typeface="Times New Roman"/>
              </a:rPr>
              <a:t> between a given pair of nodes.</a:t>
            </a:r>
            <a:endParaRPr/>
          </a:p>
          <a:p>
            <a:pPr indent="0" lvl="0" marL="0" marR="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u="sng">
                <a:solidFill>
                  <a:schemeClr val="dk1"/>
                </a:solidFill>
                <a:latin typeface="Times New Roman"/>
                <a:ea typeface="Times New Roman"/>
                <a:cs typeface="Times New Roman"/>
                <a:sym typeface="Times New Roman"/>
              </a:rPr>
              <a:t>What is </a:t>
            </a:r>
            <a:r>
              <a:rPr b="1" lang="en-US" sz="1800" u="sng">
                <a:solidFill>
                  <a:schemeClr val="hlink"/>
                </a:solidFill>
                <a:latin typeface="Times New Roman"/>
                <a:ea typeface="Times New Roman"/>
                <a:cs typeface="Times New Roman"/>
                <a:sym typeface="Times New Roman"/>
              </a:rPr>
              <a:t>shortest</a:t>
            </a:r>
            <a:r>
              <a:rPr lang="en-US" sz="1800" u="sng">
                <a:solidFill>
                  <a:schemeClr val="dk1"/>
                </a:solidFill>
                <a:latin typeface="Times New Roman"/>
                <a:ea typeface="Times New Roman"/>
                <a:cs typeface="Times New Roman"/>
                <a:sym typeface="Times New Roman"/>
              </a:rPr>
              <a:t> in </a:t>
            </a:r>
            <a:r>
              <a:rPr b="1" lang="en-US" sz="1800" u="sng">
                <a:solidFill>
                  <a:schemeClr val="hlink"/>
                </a:solidFill>
                <a:latin typeface="Times New Roman"/>
                <a:ea typeface="Times New Roman"/>
                <a:cs typeface="Times New Roman"/>
                <a:sym typeface="Times New Roman"/>
              </a:rPr>
              <a:t>shortest path</a:t>
            </a:r>
            <a:r>
              <a:rPr lang="en-US" sz="1800" u="sng">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t/>
            </a:r>
            <a:endParaRPr sz="1800" u="sng">
              <a:solidFill>
                <a:schemeClr val="dk2"/>
              </a:solidFill>
              <a:latin typeface="Times New Roman"/>
              <a:ea typeface="Times New Roman"/>
              <a:cs typeface="Times New Roman"/>
              <a:sym typeface="Times New Roman"/>
            </a:endParaRPr>
          </a:p>
          <a:p>
            <a:pPr indent="-114300" lvl="0" marL="0" marR="0" rtl="0" algn="l">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 Depends on the routing </a:t>
            </a:r>
            <a:r>
              <a:rPr b="1" lang="en-US" sz="1800">
                <a:solidFill>
                  <a:schemeClr val="accent2"/>
                </a:solidFill>
                <a:latin typeface="Times New Roman"/>
                <a:ea typeface="Times New Roman"/>
                <a:cs typeface="Times New Roman"/>
                <a:sym typeface="Times New Roman"/>
              </a:rPr>
              <a:t>metric</a:t>
            </a:r>
            <a:r>
              <a:rPr lang="en-US" sz="1800">
                <a:solidFill>
                  <a:schemeClr val="dk1"/>
                </a:solidFill>
                <a:latin typeface="Times New Roman"/>
                <a:ea typeface="Times New Roman"/>
                <a:cs typeface="Times New Roman"/>
                <a:sym typeface="Times New Roman"/>
              </a:rPr>
              <a:t> in use.</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      Example: number of hops (static), geographic distance (static), delay, bandwidth (raw versus available), combination of a subset of these. </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114300" lvl="0" marL="0" marR="0" rtl="0" algn="l">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 </a:t>
            </a:r>
            <a:r>
              <a:rPr b="1" lang="en-US" sz="1800">
                <a:solidFill>
                  <a:srgbClr val="0070C0"/>
                </a:solidFill>
                <a:latin typeface="Times New Roman"/>
                <a:ea typeface="Times New Roman"/>
                <a:cs typeface="Times New Roman"/>
                <a:sym typeface="Times New Roman"/>
              </a:rPr>
              <a:t>Dijkstra’s shortest-path algorithm </a:t>
            </a:r>
            <a:r>
              <a:rPr lang="en-US" sz="1800">
                <a:solidFill>
                  <a:schemeClr val="dk1"/>
                </a:solidFill>
                <a:latin typeface="Times New Roman"/>
                <a:ea typeface="Times New Roman"/>
                <a:cs typeface="Times New Roman"/>
                <a:sym typeface="Times New Roman"/>
              </a:rPr>
              <a:t>(19590).</a:t>
            </a:r>
            <a:r>
              <a:rPr b="1" lang="en-US" sz="1800">
                <a:solidFill>
                  <a:schemeClr val="dk1"/>
                </a:solidFill>
                <a:latin typeface="Times New Roman"/>
                <a:ea typeface="Times New Roman"/>
                <a:cs typeface="Times New Roman"/>
                <a:sym typeface="Times New Roman"/>
              </a:rPr>
              <a:t> </a:t>
            </a:r>
            <a:endParaRPr sz="1800">
              <a:solidFill>
                <a:schemeClr val="dk1"/>
              </a:solidFill>
              <a:latin typeface="Calibri"/>
              <a:ea typeface="Calibri"/>
              <a:cs typeface="Calibri"/>
              <a:sym typeface="Calibri"/>
            </a:endParaRPr>
          </a:p>
        </p:txBody>
      </p:sp>
      <p:sp>
        <p:nvSpPr>
          <p:cNvPr id="886" name="Google Shape;886;p100"/>
          <p:cNvSpPr txBox="1"/>
          <p:nvPr/>
        </p:nvSpPr>
        <p:spPr>
          <a:xfrm>
            <a:off x="2514600" y="3810002"/>
            <a:ext cx="8153400" cy="2819399"/>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2160"/>
              <a:buFont typeface="Arial"/>
              <a:buChar char="•"/>
            </a:pPr>
            <a:r>
              <a:rPr lang="en-US" sz="1800">
                <a:solidFill>
                  <a:schemeClr val="dk1"/>
                </a:solidFill>
                <a:latin typeface="Times New Roman"/>
                <a:ea typeface="Times New Roman"/>
                <a:cs typeface="Times New Roman"/>
                <a:sym typeface="Times New Roman"/>
              </a:rPr>
              <a:t>Initially, links are assigned costs.</a:t>
            </a:r>
            <a:endParaRPr/>
          </a:p>
          <a:p>
            <a:pPr indent="0" lvl="0" marL="0" marR="0" rtl="0" algn="just">
              <a:lnSpc>
                <a:spcPct val="90000"/>
              </a:lnSpc>
              <a:spcBef>
                <a:spcPts val="600"/>
              </a:spcBef>
              <a:spcAft>
                <a:spcPts val="0"/>
              </a:spcAft>
              <a:buClr>
                <a:schemeClr val="dk1"/>
              </a:buClr>
              <a:buSzPts val="2160"/>
              <a:buFont typeface="Arial"/>
              <a:buChar char="•"/>
            </a:pPr>
            <a:r>
              <a:rPr lang="en-US" sz="1800">
                <a:solidFill>
                  <a:schemeClr val="dk1"/>
                </a:solidFill>
                <a:latin typeface="Times New Roman"/>
                <a:ea typeface="Times New Roman"/>
                <a:cs typeface="Times New Roman"/>
                <a:sym typeface="Times New Roman"/>
              </a:rPr>
              <a:t>As the algorithm executes, nodes are labeled with its distance to source along best  known path.</a:t>
            </a:r>
            <a:endParaRPr/>
          </a:p>
          <a:p>
            <a:pPr indent="0" lvl="0" marL="0" marR="0" rtl="0" algn="just">
              <a:lnSpc>
                <a:spcPct val="90000"/>
              </a:lnSpc>
              <a:spcBef>
                <a:spcPts val="600"/>
              </a:spcBef>
              <a:spcAft>
                <a:spcPts val="0"/>
              </a:spcAft>
              <a:buClr>
                <a:schemeClr val="dk1"/>
              </a:buClr>
              <a:buSzPts val="2160"/>
              <a:buFont typeface="Arial"/>
              <a:buChar char="•"/>
            </a:pPr>
            <a:r>
              <a:rPr lang="en-US" sz="1800">
                <a:solidFill>
                  <a:schemeClr val="dk1"/>
                </a:solidFill>
                <a:latin typeface="Times New Roman"/>
                <a:ea typeface="Times New Roman"/>
                <a:cs typeface="Times New Roman"/>
                <a:sym typeface="Times New Roman"/>
              </a:rPr>
              <a:t>Initially, no routes known, so all nodes are labeled with infinity.</a:t>
            </a:r>
            <a:endParaRPr/>
          </a:p>
          <a:p>
            <a:pPr indent="0" lvl="0" marL="0" marR="0" rtl="0" algn="just">
              <a:lnSpc>
                <a:spcPct val="90000"/>
              </a:lnSpc>
              <a:spcBef>
                <a:spcPts val="600"/>
              </a:spcBef>
              <a:spcAft>
                <a:spcPts val="0"/>
              </a:spcAft>
              <a:buClr>
                <a:schemeClr val="dk1"/>
              </a:buClr>
              <a:buSzPts val="2160"/>
              <a:buFont typeface="Arial"/>
              <a:buChar char="•"/>
            </a:pPr>
            <a:r>
              <a:rPr lang="en-US" sz="1800">
                <a:solidFill>
                  <a:schemeClr val="dk1"/>
                </a:solidFill>
                <a:latin typeface="Times New Roman"/>
                <a:ea typeface="Times New Roman"/>
                <a:cs typeface="Times New Roman"/>
                <a:sym typeface="Times New Roman"/>
              </a:rPr>
              <a:t>Labels change as the algorithm proceeds.</a:t>
            </a:r>
            <a:endParaRPr/>
          </a:p>
          <a:p>
            <a:pPr indent="0" lvl="0" marL="0" marR="0" rtl="0" algn="just">
              <a:lnSpc>
                <a:spcPct val="90000"/>
              </a:lnSpc>
              <a:spcBef>
                <a:spcPts val="600"/>
              </a:spcBef>
              <a:spcAft>
                <a:spcPts val="0"/>
              </a:spcAft>
              <a:buClr>
                <a:schemeClr val="dk1"/>
              </a:buClr>
              <a:buSzPts val="2160"/>
              <a:buFont typeface="Arial"/>
              <a:buChar char="•"/>
            </a:pPr>
            <a:r>
              <a:rPr lang="en-US" sz="1800">
                <a:solidFill>
                  <a:schemeClr val="dk1"/>
                </a:solidFill>
                <a:latin typeface="Times New Roman"/>
                <a:ea typeface="Times New Roman"/>
                <a:cs typeface="Times New Roman"/>
                <a:sym typeface="Times New Roman"/>
              </a:rPr>
              <a:t>Labels can be temporary or permanent.</a:t>
            </a:r>
            <a:endParaRPr/>
          </a:p>
          <a:p>
            <a:pPr indent="0" lvl="1" marL="0" marR="0" rtl="0" algn="just">
              <a:lnSpc>
                <a:spcPct val="90000"/>
              </a:lnSpc>
              <a:spcBef>
                <a:spcPts val="550"/>
              </a:spcBef>
              <a:spcAft>
                <a:spcPts val="0"/>
              </a:spcAft>
              <a:buNone/>
            </a:pPr>
            <a:r>
              <a:rPr b="0" i="0" lang="en-US" sz="1800" u="none" cap="none" strike="noStrike">
                <a:solidFill>
                  <a:schemeClr val="dk1"/>
                </a:solidFill>
                <a:latin typeface="Times New Roman"/>
                <a:ea typeface="Times New Roman"/>
                <a:cs typeface="Times New Roman"/>
                <a:sym typeface="Times New Roman"/>
              </a:rPr>
              <a:t>      -- Initially all labels are tentative.</a:t>
            </a:r>
            <a:endParaRPr/>
          </a:p>
          <a:p>
            <a:pPr indent="0" lvl="1" marL="0" marR="0" rtl="0" algn="just">
              <a:lnSpc>
                <a:spcPct val="90000"/>
              </a:lnSpc>
              <a:spcBef>
                <a:spcPts val="550"/>
              </a:spcBef>
              <a:spcAft>
                <a:spcPts val="0"/>
              </a:spcAft>
              <a:buNone/>
            </a:pPr>
            <a:r>
              <a:rPr b="0" i="0" lang="en-US" sz="1800" u="none" cap="none" strike="noStrike">
                <a:solidFill>
                  <a:schemeClr val="dk1"/>
                </a:solidFill>
                <a:latin typeface="Times New Roman"/>
                <a:ea typeface="Times New Roman"/>
                <a:cs typeface="Times New Roman"/>
                <a:sym typeface="Times New Roman"/>
              </a:rPr>
              <a:t>      -- A label becomes permanent if it represents the shortest path from the source to             the node.</a:t>
            </a:r>
            <a:endParaRPr/>
          </a:p>
          <a:p>
            <a:pPr indent="91440" lvl="0" marL="0" marR="0" rtl="0" algn="just">
              <a:lnSpc>
                <a:spcPct val="90000"/>
              </a:lnSpc>
              <a:spcBef>
                <a:spcPts val="600"/>
              </a:spcBef>
              <a:spcAft>
                <a:spcPts val="0"/>
              </a:spcAft>
              <a:buClr>
                <a:schemeClr val="accent1"/>
              </a:buClr>
              <a:buSzPts val="1440"/>
              <a:buFont typeface="Noto Sans Symbols"/>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01"/>
          <p:cNvSpPr/>
          <p:nvPr/>
        </p:nvSpPr>
        <p:spPr>
          <a:xfrm>
            <a:off x="2514600" y="1295401"/>
            <a:ext cx="8153400" cy="424731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1.  Start with the local node (router): the root of the tree. </a:t>
            </a:r>
            <a:endParaRPr/>
          </a:p>
          <a:p>
            <a:pPr indent="-342900" lvl="0" marL="342900" marR="0" rtl="0" algn="l">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2.  Assign a cost of 0 to this node and make it the first permanent node.</a:t>
            </a:r>
            <a:endParaRPr/>
          </a:p>
          <a:p>
            <a:pPr indent="-342900" lvl="0" marL="342900" marR="0" rtl="0" algn="l">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3.  Examine </a:t>
            </a:r>
            <a:r>
              <a:rPr lang="en-US" sz="1800">
                <a:solidFill>
                  <a:srgbClr val="3366FF"/>
                </a:solidFill>
                <a:latin typeface="Times New Roman"/>
                <a:ea typeface="Times New Roman"/>
                <a:cs typeface="Times New Roman"/>
                <a:sym typeface="Times New Roman"/>
              </a:rPr>
              <a:t>each neighbour</a:t>
            </a:r>
            <a:r>
              <a:rPr lang="en-US" sz="1800">
                <a:solidFill>
                  <a:schemeClr val="dk1"/>
                </a:solidFill>
                <a:latin typeface="Times New Roman"/>
                <a:ea typeface="Times New Roman"/>
                <a:cs typeface="Times New Roman"/>
                <a:sym typeface="Times New Roman"/>
              </a:rPr>
              <a:t> node of the node that was the last permanent node. </a:t>
            </a:r>
            <a:endParaRPr/>
          </a:p>
          <a:p>
            <a:pPr indent="-342900" lvl="0" marL="342900" marR="0" rtl="0" algn="l">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4.  Assign a </a:t>
            </a:r>
            <a:r>
              <a:rPr lang="en-US" sz="1800">
                <a:solidFill>
                  <a:srgbClr val="FF3300"/>
                </a:solidFill>
                <a:latin typeface="Times New Roman"/>
                <a:ea typeface="Times New Roman"/>
                <a:cs typeface="Times New Roman"/>
                <a:sym typeface="Times New Roman"/>
              </a:rPr>
              <a:t>cumulative cost</a:t>
            </a:r>
            <a:r>
              <a:rPr lang="en-US" sz="1800">
                <a:solidFill>
                  <a:schemeClr val="dk1"/>
                </a:solidFill>
                <a:latin typeface="Times New Roman"/>
                <a:ea typeface="Times New Roman"/>
                <a:cs typeface="Times New Roman"/>
                <a:sym typeface="Times New Roman"/>
              </a:rPr>
              <a:t> to each node and make it </a:t>
            </a:r>
            <a:r>
              <a:rPr lang="en-US" sz="1800">
                <a:solidFill>
                  <a:srgbClr val="FF3300"/>
                </a:solidFill>
                <a:latin typeface="Times New Roman"/>
                <a:ea typeface="Times New Roman"/>
                <a:cs typeface="Times New Roman"/>
                <a:sym typeface="Times New Roman"/>
              </a:rPr>
              <a:t>tentative</a:t>
            </a:r>
            <a:r>
              <a:rPr lang="en-US" sz="1800">
                <a:solidFill>
                  <a:schemeClr val="dk1"/>
                </a:solidFill>
                <a:latin typeface="Times New Roman"/>
                <a:ea typeface="Times New Roman"/>
                <a:cs typeface="Times New Roman"/>
                <a:sym typeface="Times New Roman"/>
              </a:rPr>
              <a:t>.</a:t>
            </a:r>
            <a:endParaRPr/>
          </a:p>
          <a:p>
            <a:pPr indent="-342900" lvl="0" marL="342900" marR="0" rtl="0" algn="l">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5.  Among the list of tentative nodes</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  a. Find the node with the smallest cumulative cost and make it permanent. </a:t>
            </a:r>
            <a:endParaRPr/>
          </a:p>
          <a:p>
            <a:pPr indent="-342900" lvl="0" marL="342900" marR="0" rtl="0" algn="l">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        b. If a node can be reached from more than one direction</a:t>
            </a:r>
            <a:endParaRPr/>
          </a:p>
          <a:p>
            <a:pPr indent="-342900" lvl="0" marL="342900" marR="0" rtl="0" algn="l">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        	i. Select the direction with the shortest cumulative cost.</a:t>
            </a:r>
            <a:endParaRPr/>
          </a:p>
          <a:p>
            <a:pPr indent="-342900" lvl="0" marL="342900" marR="0" rtl="0" algn="l">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6. Repeat steps 3 to 5 until every node becomes permanent.</a:t>
            </a:r>
            <a:endParaRPr/>
          </a:p>
          <a:p>
            <a:pPr indent="-342900" lvl="0" marL="34290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93" name="Google Shape;893;p101"/>
          <p:cNvSpPr/>
          <p:nvPr/>
        </p:nvSpPr>
        <p:spPr>
          <a:xfrm>
            <a:off x="2514600" y="152400"/>
            <a:ext cx="8153400" cy="533400"/>
          </a:xfrm>
          <a:prstGeom prst="rect">
            <a:avLst/>
          </a:prstGeom>
          <a:noFill/>
          <a:ln>
            <a:noFill/>
          </a:ln>
        </p:spPr>
        <p:txBody>
          <a:bodyPr anchorCtr="0" anchor="ctr" bIns="45700" lIns="91425" spcFirstLastPara="1" rIns="91425" wrap="square" tIns="45700">
            <a:noAutofit/>
          </a:bodyPr>
          <a:lstStyle/>
          <a:p>
            <a:pPr indent="-127000" lvl="0" marL="0" marR="0" rtl="0" algn="l">
              <a:spcBef>
                <a:spcPts val="0"/>
              </a:spcBef>
              <a:spcAft>
                <a:spcPts val="0"/>
              </a:spcAft>
              <a:buClr>
                <a:srgbClr val="FF0000"/>
              </a:buClr>
              <a:buSzPts val="2000"/>
              <a:buFont typeface="Noto Sans Symbols"/>
              <a:buChar char="❑"/>
            </a:pPr>
            <a:r>
              <a:rPr b="1" lang="en-US" sz="2000">
                <a:solidFill>
                  <a:srgbClr val="FF0000"/>
                </a:solidFill>
                <a:latin typeface="Times New Roman"/>
                <a:ea typeface="Times New Roman"/>
                <a:cs typeface="Times New Roman"/>
                <a:sym typeface="Times New Roman"/>
              </a:rPr>
              <a:t> Shortest Path Search</a:t>
            </a:r>
            <a:endParaRPr/>
          </a:p>
        </p:txBody>
      </p:sp>
      <p:sp>
        <p:nvSpPr>
          <p:cNvPr id="894" name="Google Shape;894;p101"/>
          <p:cNvSpPr/>
          <p:nvPr/>
        </p:nvSpPr>
        <p:spPr>
          <a:xfrm>
            <a:off x="2514600" y="762000"/>
            <a:ext cx="81534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Dijkstra’s Algorithm</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02"/>
          <p:cNvSpPr txBox="1"/>
          <p:nvPr/>
        </p:nvSpPr>
        <p:spPr>
          <a:xfrm>
            <a:off x="1828801" y="201614"/>
            <a:ext cx="3033713"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000">
                <a:solidFill>
                  <a:schemeClr val="dk1"/>
                </a:solidFill>
                <a:latin typeface="Times New Roman"/>
                <a:ea typeface="Times New Roman"/>
                <a:cs typeface="Times New Roman"/>
                <a:sym typeface="Times New Roman"/>
              </a:rPr>
              <a:t>	Dijkstra algorithm</a:t>
            </a:r>
            <a:endParaRPr/>
          </a:p>
        </p:txBody>
      </p:sp>
      <p:pic>
        <p:nvPicPr>
          <p:cNvPr id="901" name="Google Shape;901;p102"/>
          <p:cNvPicPr preferRelativeResize="0"/>
          <p:nvPr/>
        </p:nvPicPr>
        <p:blipFill rotWithShape="1">
          <a:blip r:embed="rId3">
            <a:alphaModFix/>
          </a:blip>
          <a:srcRect b="0" l="0" r="0" t="0"/>
          <a:stretch/>
        </p:blipFill>
        <p:spPr>
          <a:xfrm>
            <a:off x="3595688" y="914400"/>
            <a:ext cx="5634362" cy="5486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0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907" name="Google Shape;907;p10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8" name="Google Shape;908;p103"/>
          <p:cNvSpPr txBox="1"/>
          <p:nvPr>
            <p:ph type="title"/>
          </p:nvPr>
        </p:nvSpPr>
        <p:spPr>
          <a:xfrm>
            <a:off x="829734" y="307975"/>
            <a:ext cx="10536767"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Calibri"/>
              <a:buNone/>
            </a:pPr>
            <a:r>
              <a:rPr lang="en-US">
                <a:solidFill>
                  <a:srgbClr val="000099"/>
                </a:solidFill>
              </a:rPr>
              <a:t>Shortest Path Routing</a:t>
            </a:r>
            <a:endParaRPr/>
          </a:p>
        </p:txBody>
      </p:sp>
      <p:sp>
        <p:nvSpPr>
          <p:cNvPr id="909" name="Google Shape;909;p103"/>
          <p:cNvSpPr txBox="1"/>
          <p:nvPr>
            <p:ph idx="1" type="body"/>
          </p:nvPr>
        </p:nvSpPr>
        <p:spPr>
          <a:xfrm>
            <a:off x="914400" y="1600200"/>
            <a:ext cx="10769600" cy="4419600"/>
          </a:xfrm>
          <a:prstGeom prst="rect">
            <a:avLst/>
          </a:prstGeom>
          <a:noFill/>
          <a:ln>
            <a:noFill/>
          </a:ln>
        </p:spPr>
        <p:txBody>
          <a:bodyPr anchorCtr="0" anchor="t" bIns="45700" lIns="91425" spcFirstLastPara="1" rIns="91425" wrap="square" tIns="45700">
            <a:noAutofit/>
          </a:bodyPr>
          <a:lstStyle/>
          <a:p>
            <a:pPr indent="-609600" lvl="0" marL="609600" rtl="0" algn="l">
              <a:lnSpc>
                <a:spcPct val="90000"/>
              </a:lnSpc>
              <a:spcBef>
                <a:spcPts val="0"/>
              </a:spcBef>
              <a:spcAft>
                <a:spcPts val="0"/>
              </a:spcAft>
              <a:buClr>
                <a:schemeClr val="dk1"/>
              </a:buClr>
              <a:buSzPts val="2800"/>
              <a:buNone/>
            </a:pPr>
            <a:r>
              <a:rPr lang="en-US" sz="2800"/>
              <a:t>    Dijkstra’s Algorithm</a:t>
            </a:r>
            <a:endParaRPr sz="2800"/>
          </a:p>
          <a:p>
            <a:pPr indent="-609600" lvl="0" marL="609600" rtl="0" algn="l">
              <a:lnSpc>
                <a:spcPct val="90000"/>
              </a:lnSpc>
              <a:spcBef>
                <a:spcPts val="560"/>
              </a:spcBef>
              <a:spcAft>
                <a:spcPts val="0"/>
              </a:spcAft>
              <a:buClr>
                <a:schemeClr val="dk1"/>
              </a:buClr>
              <a:buSzPts val="2800"/>
              <a:buFont typeface="Calibri"/>
              <a:buNone/>
            </a:pPr>
            <a:r>
              <a:t/>
            </a:r>
            <a:endParaRPr b="1" i="1" sz="2800">
              <a:solidFill>
                <a:srgbClr val="660066"/>
              </a:solidFill>
            </a:endParaRPr>
          </a:p>
          <a:p>
            <a:pPr indent="-609600" lvl="0" marL="609600" rtl="0" algn="l">
              <a:lnSpc>
                <a:spcPct val="90000"/>
              </a:lnSpc>
              <a:spcBef>
                <a:spcPts val="560"/>
              </a:spcBef>
              <a:spcAft>
                <a:spcPts val="0"/>
              </a:spcAft>
              <a:buClr>
                <a:srgbClr val="990099"/>
              </a:buClr>
              <a:buSzPts val="2800"/>
              <a:buFont typeface="Calibri"/>
              <a:buNone/>
            </a:pPr>
            <a:r>
              <a:rPr b="1" i="1" lang="en-US" sz="2800">
                <a:solidFill>
                  <a:srgbClr val="990099"/>
                </a:solidFill>
              </a:rPr>
              <a:t>What does it mean to be the shortest (or optimal) route</a:t>
            </a:r>
            <a:r>
              <a:rPr b="1" lang="en-US" sz="2800">
                <a:solidFill>
                  <a:srgbClr val="990099"/>
                </a:solidFill>
              </a:rPr>
              <a:t>?</a:t>
            </a:r>
            <a:endParaRPr/>
          </a:p>
          <a:p>
            <a:pPr indent="-609600" lvl="0" marL="609600" rtl="0" algn="l">
              <a:lnSpc>
                <a:spcPct val="90000"/>
              </a:lnSpc>
              <a:spcBef>
                <a:spcPts val="560"/>
              </a:spcBef>
              <a:spcAft>
                <a:spcPts val="0"/>
              </a:spcAft>
              <a:buClr>
                <a:srgbClr val="990099"/>
              </a:buClr>
              <a:buSzPts val="2800"/>
              <a:buFont typeface="Calibri"/>
              <a:buNone/>
            </a:pPr>
            <a:r>
              <a:rPr b="1" lang="en-US" sz="2800">
                <a:solidFill>
                  <a:srgbClr val="990099"/>
                </a:solidFill>
              </a:rPr>
              <a:t>Choices:</a:t>
            </a:r>
            <a:endParaRPr/>
          </a:p>
          <a:p>
            <a:pPr indent="-609600" lvl="0" marL="609600" rtl="0" algn="l">
              <a:lnSpc>
                <a:spcPct val="90000"/>
              </a:lnSpc>
              <a:spcBef>
                <a:spcPts val="560"/>
              </a:spcBef>
              <a:spcAft>
                <a:spcPts val="0"/>
              </a:spcAft>
              <a:buClr>
                <a:schemeClr val="dk1"/>
              </a:buClr>
              <a:buSzPts val="2800"/>
              <a:buFont typeface="Calibri"/>
              <a:buAutoNum type="alphaLcPeriod"/>
            </a:pPr>
            <a:r>
              <a:rPr b="1" lang="en-US" sz="2800"/>
              <a:t>Minimize the number of hops along the path.</a:t>
            </a:r>
            <a:endParaRPr b="1" i="1" sz="2800">
              <a:solidFill>
                <a:srgbClr val="660066"/>
              </a:solidFill>
            </a:endParaRPr>
          </a:p>
          <a:p>
            <a:pPr indent="-609600" lvl="0" marL="609600" rtl="0" algn="l">
              <a:lnSpc>
                <a:spcPct val="90000"/>
              </a:lnSpc>
              <a:spcBef>
                <a:spcPts val="560"/>
              </a:spcBef>
              <a:spcAft>
                <a:spcPts val="0"/>
              </a:spcAft>
              <a:buClr>
                <a:schemeClr val="dk1"/>
              </a:buClr>
              <a:buSzPts val="2800"/>
              <a:buFont typeface="Calibri"/>
              <a:buAutoNum type="alphaLcPeriod"/>
            </a:pPr>
            <a:r>
              <a:rPr b="1" lang="en-US" sz="2800"/>
              <a:t>Minimize mean packet delay.</a:t>
            </a:r>
            <a:endParaRPr/>
          </a:p>
          <a:p>
            <a:pPr indent="-609600" lvl="0" marL="609600" rtl="0" algn="l">
              <a:lnSpc>
                <a:spcPct val="90000"/>
              </a:lnSpc>
              <a:spcBef>
                <a:spcPts val="560"/>
              </a:spcBef>
              <a:spcAft>
                <a:spcPts val="0"/>
              </a:spcAft>
              <a:buClr>
                <a:schemeClr val="dk1"/>
              </a:buClr>
              <a:buSzPts val="2800"/>
              <a:buFont typeface="Calibri"/>
              <a:buAutoNum type="alphaLcPeriod"/>
            </a:pPr>
            <a:r>
              <a:rPr b="1" lang="en-US" sz="2800"/>
              <a:t>Maximize the network throughput.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04"/>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916" name="Google Shape;916;p10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917" name="Google Shape;917;p10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8" name="Google Shape;918;p104"/>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Dijkstra’s Algorithm Shortest Path Routing</a:t>
            </a:r>
            <a:endParaRPr/>
          </a:p>
        </p:txBody>
      </p:sp>
      <p:sp>
        <p:nvSpPr>
          <p:cNvPr id="919" name="Google Shape;919;p104"/>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Calibri"/>
              <a:buNone/>
            </a:pPr>
            <a:r>
              <a:rPr lang="en-US"/>
              <a:t>The first 5 steps used in computing the shortest path from A to D.  </a:t>
            </a:r>
            <a:br>
              <a:rPr lang="en-US"/>
            </a:br>
            <a:r>
              <a:rPr lang="en-US"/>
              <a:t>The arrows indicate the working node.</a:t>
            </a:r>
            <a:endParaRPr/>
          </a:p>
        </p:txBody>
      </p:sp>
      <p:pic>
        <p:nvPicPr>
          <p:cNvPr descr="5-07" id="920" name="Google Shape;920;p104"/>
          <p:cNvPicPr preferRelativeResize="0"/>
          <p:nvPr/>
        </p:nvPicPr>
        <p:blipFill rotWithShape="1">
          <a:blip r:embed="rId3">
            <a:alphaModFix/>
          </a:blip>
          <a:srcRect b="0" l="0" r="0" t="0"/>
          <a:stretch/>
        </p:blipFill>
        <p:spPr>
          <a:xfrm>
            <a:off x="2286000" y="2586037"/>
            <a:ext cx="7385049" cy="427196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5"/>
          <p:cNvSpPr txBox="1"/>
          <p:nvPr>
            <p:ph idx="1" type="body"/>
          </p:nvPr>
        </p:nvSpPr>
        <p:spPr>
          <a:xfrm>
            <a:off x="2514600" y="228600"/>
            <a:ext cx="8153400" cy="838200"/>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dk1"/>
              </a:buClr>
              <a:buSzPts val="1800"/>
              <a:buFont typeface="Times New Roman"/>
              <a:buNone/>
            </a:pPr>
            <a:r>
              <a:rPr lang="en-US" sz="1800">
                <a:latin typeface="Times New Roman"/>
                <a:ea typeface="Times New Roman"/>
                <a:cs typeface="Times New Roman"/>
                <a:sym typeface="Times New Roman"/>
              </a:rPr>
              <a:t>The steps used in computing the shortest path from  </a:t>
            </a:r>
            <a:r>
              <a:rPr lang="en-US" sz="1800">
                <a:solidFill>
                  <a:srgbClr val="0070C0"/>
                </a:solidFill>
                <a:latin typeface="Times New Roman"/>
                <a:ea typeface="Times New Roman"/>
                <a:cs typeface="Times New Roman"/>
                <a:sym typeface="Times New Roman"/>
              </a:rPr>
              <a:t>A to D</a:t>
            </a:r>
            <a:r>
              <a:rPr lang="en-US" sz="1800">
                <a:latin typeface="Times New Roman"/>
                <a:ea typeface="Times New Roman"/>
                <a:cs typeface="Times New Roman"/>
                <a:sym typeface="Times New Roman"/>
              </a:rPr>
              <a:t>.  </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The arrows indicate the working node – </a:t>
            </a:r>
            <a:r>
              <a:rPr lang="en-US" sz="1800">
                <a:solidFill>
                  <a:srgbClr val="0070C0"/>
                </a:solidFill>
                <a:latin typeface="Times New Roman"/>
                <a:ea typeface="Times New Roman"/>
                <a:cs typeface="Times New Roman"/>
                <a:sym typeface="Times New Roman"/>
              </a:rPr>
              <a:t>permanent label.</a:t>
            </a:r>
            <a:endParaRPr/>
          </a:p>
        </p:txBody>
      </p:sp>
      <p:pic>
        <p:nvPicPr>
          <p:cNvPr descr="5-07" id="927" name="Google Shape;927;p105"/>
          <p:cNvPicPr preferRelativeResize="0"/>
          <p:nvPr/>
        </p:nvPicPr>
        <p:blipFill rotWithShape="1">
          <a:blip r:embed="rId3">
            <a:alphaModFix/>
          </a:blip>
          <a:srcRect b="0" l="0" r="0" t="0"/>
          <a:stretch/>
        </p:blipFill>
        <p:spPr>
          <a:xfrm>
            <a:off x="4419601" y="1600200"/>
            <a:ext cx="5829001" cy="4495800"/>
          </a:xfrm>
          <a:prstGeom prst="rect">
            <a:avLst/>
          </a:prstGeom>
          <a:noFill/>
          <a:ln>
            <a:noFill/>
          </a:ln>
        </p:spPr>
      </p:pic>
      <p:sp>
        <p:nvSpPr>
          <p:cNvPr id="928" name="Google Shape;928;p105"/>
          <p:cNvSpPr txBox="1"/>
          <p:nvPr/>
        </p:nvSpPr>
        <p:spPr>
          <a:xfrm>
            <a:off x="2514600" y="1219200"/>
            <a:ext cx="3810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3300"/>
                </a:solidFill>
                <a:latin typeface="Times New Roman"/>
                <a:ea typeface="Times New Roman"/>
                <a:cs typeface="Times New Roman"/>
                <a:sym typeface="Times New Roman"/>
              </a:rPr>
              <a:t>The cost can relates to delay</a:t>
            </a:r>
            <a:endParaRPr/>
          </a:p>
        </p:txBody>
      </p:sp>
      <p:sp>
        <p:nvSpPr>
          <p:cNvPr id="929" name="Google Shape;929;p105"/>
          <p:cNvSpPr txBox="1"/>
          <p:nvPr/>
        </p:nvSpPr>
        <p:spPr>
          <a:xfrm>
            <a:off x="3276600" y="6324601"/>
            <a:ext cx="7391400" cy="507831"/>
          </a:xfrm>
          <a:prstGeom prst="rect">
            <a:avLst/>
          </a:prstGeom>
          <a:noFill/>
          <a:ln>
            <a:noFill/>
          </a:ln>
        </p:spPr>
        <p:txBody>
          <a:bodyPr anchorCtr="0" anchor="t" bIns="45700" lIns="91425" spcFirstLastPara="1" rIns="91425" wrap="square" tIns="45700">
            <a:noAutofit/>
          </a:bodyPr>
          <a:lstStyle/>
          <a:p>
            <a:pPr indent="-283464" lvl="0" marL="365760" marR="0" rtl="0" algn="l">
              <a:lnSpc>
                <a:spcPct val="150000"/>
              </a:lnSpc>
              <a:spcBef>
                <a:spcPts val="0"/>
              </a:spcBef>
              <a:spcAft>
                <a:spcPts val="0"/>
              </a:spcAft>
              <a:buNone/>
            </a:pPr>
            <a:r>
              <a:rPr lang="en-US" sz="1800">
                <a:solidFill>
                  <a:srgbClr val="0070C0"/>
                </a:solidFill>
                <a:latin typeface="Times New Roman"/>
                <a:ea typeface="Times New Roman"/>
                <a:cs typeface="Times New Roman"/>
                <a:sym typeface="Times New Roman"/>
              </a:rPr>
              <a:t>The label on each node can be TENTATIVE or PERMANENT</a:t>
            </a:r>
            <a:endParaRPr/>
          </a:p>
        </p:txBody>
      </p:sp>
      <p:sp>
        <p:nvSpPr>
          <p:cNvPr id="930" name="Google Shape;930;p105"/>
          <p:cNvSpPr txBox="1"/>
          <p:nvPr/>
        </p:nvSpPr>
        <p:spPr>
          <a:xfrm>
            <a:off x="2514600" y="1828801"/>
            <a:ext cx="2120900" cy="3693319"/>
          </a:xfrm>
          <a:prstGeom prst="rect">
            <a:avLst/>
          </a:prstGeom>
          <a:noFill/>
          <a:ln>
            <a:noFill/>
          </a:ln>
        </p:spPr>
        <p:txBody>
          <a:bodyPr anchorCtr="0" anchor="t" bIns="45700" lIns="91425" spcFirstLastPara="1" rIns="91425" wrap="square" tIns="45700">
            <a:noAutofit/>
          </a:bodyPr>
          <a:lstStyle/>
          <a:p>
            <a:pPr indent="-68580" lvl="0" marL="0" marR="0" rtl="0" algn="l">
              <a:spcBef>
                <a:spcPts val="0"/>
              </a:spcBef>
              <a:spcAft>
                <a:spcPts val="0"/>
              </a:spcAft>
              <a:buClr>
                <a:schemeClr val="dk1"/>
              </a:buClr>
              <a:buSzPts val="1080"/>
              <a:buFont typeface="Noto Sans Symbols"/>
              <a:buChar char="⮚"/>
            </a:pPr>
            <a:r>
              <a:rPr lang="en-US" sz="1800">
                <a:solidFill>
                  <a:schemeClr val="dk1"/>
                </a:solidFill>
                <a:latin typeface="Times New Roman"/>
                <a:ea typeface="Times New Roman"/>
                <a:cs typeface="Times New Roman"/>
                <a:sym typeface="Times New Roman"/>
              </a:rPr>
              <a:t> Start search and compare with tentative label </a:t>
            </a:r>
            <a:endParaRPr/>
          </a:p>
          <a:p>
            <a:pPr indent="0" lvl="0" marL="0" marR="0" rtl="0" algn="l">
              <a:spcBef>
                <a:spcPts val="0"/>
              </a:spcBef>
              <a:spcAft>
                <a:spcPts val="0"/>
              </a:spcAft>
              <a:buClr>
                <a:schemeClr val="dk1"/>
              </a:buClr>
              <a:buSzPts val="1080"/>
              <a:buFont typeface="Noto Sans Symbols"/>
              <a:buNone/>
            </a:pPr>
            <a:r>
              <a:t/>
            </a:r>
            <a:endParaRPr sz="1800">
              <a:solidFill>
                <a:schemeClr val="dk1"/>
              </a:solidFill>
              <a:latin typeface="Times New Roman"/>
              <a:ea typeface="Times New Roman"/>
              <a:cs typeface="Times New Roman"/>
              <a:sym typeface="Times New Roman"/>
            </a:endParaRPr>
          </a:p>
          <a:p>
            <a:pPr indent="-68580" lvl="0" marL="0" marR="0" rtl="0" algn="l">
              <a:spcBef>
                <a:spcPts val="0"/>
              </a:spcBef>
              <a:spcAft>
                <a:spcPts val="0"/>
              </a:spcAft>
              <a:buClr>
                <a:schemeClr val="dk1"/>
              </a:buClr>
              <a:buSzPts val="1080"/>
              <a:buFont typeface="Noto Sans Symbols"/>
              <a:buChar char="⮚"/>
            </a:pPr>
            <a:r>
              <a:rPr lang="en-US" sz="1800">
                <a:solidFill>
                  <a:schemeClr val="dk1"/>
                </a:solidFill>
                <a:latin typeface="Times New Roman"/>
                <a:ea typeface="Times New Roman"/>
                <a:cs typeface="Times New Roman"/>
                <a:sym typeface="Times New Roman"/>
              </a:rPr>
              <a:t> Mark permanent when shortest  node found</a:t>
            </a:r>
            <a:endParaRPr/>
          </a:p>
          <a:p>
            <a:pPr indent="-68580" lvl="0" marL="0" marR="0" rtl="0" algn="l">
              <a:spcBef>
                <a:spcPts val="900"/>
              </a:spcBef>
              <a:spcAft>
                <a:spcPts val="0"/>
              </a:spcAft>
              <a:buClr>
                <a:schemeClr val="dk1"/>
              </a:buClr>
              <a:buSzPts val="1080"/>
              <a:buFont typeface="Noto Sans Symbols"/>
              <a:buChar char="⮚"/>
            </a:pPr>
            <a:r>
              <a:rPr lang="en-US" sz="1800">
                <a:solidFill>
                  <a:schemeClr val="dk1"/>
                </a:solidFill>
                <a:latin typeface="Times New Roman"/>
                <a:ea typeface="Times New Roman"/>
                <a:cs typeface="Times New Roman"/>
                <a:sym typeface="Times New Roman"/>
              </a:rPr>
              <a:t> Once permanent never changed </a:t>
            </a:r>
            <a:endParaRPr/>
          </a:p>
          <a:p>
            <a:pPr indent="-68580" lvl="0" marL="0" marR="0" rtl="0" algn="l">
              <a:spcBef>
                <a:spcPts val="900"/>
              </a:spcBef>
              <a:spcAft>
                <a:spcPts val="0"/>
              </a:spcAft>
              <a:buClr>
                <a:schemeClr val="dk1"/>
              </a:buClr>
              <a:buSzPts val="1080"/>
              <a:buFont typeface="Noto Sans Symbols"/>
              <a:buChar char="⮚"/>
            </a:pPr>
            <a:r>
              <a:rPr lang="en-US" sz="1800">
                <a:solidFill>
                  <a:schemeClr val="dk1"/>
                </a:solidFill>
                <a:latin typeface="Times New Roman"/>
                <a:ea typeface="Times New Roman"/>
                <a:cs typeface="Times New Roman"/>
                <a:sym typeface="Times New Roman"/>
              </a:rPr>
              <a:t> Tentative node can always be search and relabelled</a:t>
            </a:r>
            <a:endParaRPr/>
          </a:p>
        </p:txBody>
      </p:sp>
      <p:sp>
        <p:nvSpPr>
          <p:cNvPr id="931" name="Google Shape;931;p105"/>
          <p:cNvSpPr/>
          <p:nvPr/>
        </p:nvSpPr>
        <p:spPr>
          <a:xfrm>
            <a:off x="4432300" y="3124200"/>
            <a:ext cx="63500" cy="76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 name="Google Shape;932;p105"/>
          <p:cNvSpPr/>
          <p:nvPr/>
        </p:nvSpPr>
        <p:spPr>
          <a:xfrm>
            <a:off x="3698890" y="5257800"/>
            <a:ext cx="63500" cy="76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 name="Google Shape;933;p105"/>
          <p:cNvSpPr txBox="1"/>
          <p:nvPr/>
        </p:nvSpPr>
        <p:spPr>
          <a:xfrm>
            <a:off x="6743700" y="4457701"/>
            <a:ext cx="16002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FF3300"/>
                </a:solidFill>
                <a:latin typeface="Calibri"/>
                <a:ea typeface="Calibri"/>
                <a:cs typeface="Calibri"/>
                <a:sym typeface="Calibri"/>
              </a:rPr>
              <a:t>Tentative label change</a:t>
            </a:r>
            <a:endParaRPr/>
          </a:p>
        </p:txBody>
      </p:sp>
      <p:sp>
        <p:nvSpPr>
          <p:cNvPr id="934" name="Google Shape;934;p105"/>
          <p:cNvSpPr/>
          <p:nvPr/>
        </p:nvSpPr>
        <p:spPr>
          <a:xfrm>
            <a:off x="7696201" y="5029201"/>
            <a:ext cx="1958975" cy="682625"/>
          </a:xfrm>
          <a:custGeom>
            <a:rect b="b" l="l" r="r" t="t"/>
            <a:pathLst>
              <a:path extrusionOk="0" h="915" w="2625">
                <a:moveTo>
                  <a:pt x="0" y="390"/>
                </a:moveTo>
                <a:lnTo>
                  <a:pt x="390" y="0"/>
                </a:lnTo>
                <a:lnTo>
                  <a:pt x="915" y="615"/>
                </a:lnTo>
                <a:lnTo>
                  <a:pt x="1875" y="585"/>
                </a:lnTo>
                <a:lnTo>
                  <a:pt x="2295" y="915"/>
                </a:lnTo>
                <a:lnTo>
                  <a:pt x="2625" y="555"/>
                </a:lnTo>
              </a:path>
            </a:pathLst>
          </a:custGeom>
          <a:noFill/>
          <a:ln cap="flat" cmpd="sng" w="44450">
            <a:solidFill>
              <a:srgbClr val="FF0000"/>
            </a:solidFill>
            <a:prstDash val="solid"/>
            <a:round/>
            <a:headEnd len="med" w="med" type="none"/>
            <a:tailEnd len="med" w="med" type="stealth"/>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9" name="Shape 939"/>
        <p:cNvGrpSpPr/>
        <p:nvPr/>
      </p:nvGrpSpPr>
      <p:grpSpPr>
        <a:xfrm>
          <a:off x="0" y="0"/>
          <a:ext cx="0" cy="0"/>
          <a:chOff x="0" y="0"/>
          <a:chExt cx="0" cy="0"/>
        </a:xfrm>
      </p:grpSpPr>
      <p:sp>
        <p:nvSpPr>
          <p:cNvPr id="940" name="Google Shape;940;p106"/>
          <p:cNvSpPr txBox="1"/>
          <p:nvPr/>
        </p:nvSpPr>
        <p:spPr>
          <a:xfrm>
            <a:off x="2514601" y="228600"/>
            <a:ext cx="547211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Example of formation of shortest path tree</a:t>
            </a:r>
            <a:endParaRPr/>
          </a:p>
        </p:txBody>
      </p:sp>
      <p:pic>
        <p:nvPicPr>
          <p:cNvPr id="941" name="Google Shape;941;p106"/>
          <p:cNvPicPr preferRelativeResize="0"/>
          <p:nvPr/>
        </p:nvPicPr>
        <p:blipFill rotWithShape="1">
          <a:blip r:embed="rId3">
            <a:alphaModFix/>
          </a:blip>
          <a:srcRect b="0" l="0" r="0" t="0"/>
          <a:stretch/>
        </p:blipFill>
        <p:spPr>
          <a:xfrm>
            <a:off x="1752600" y="1143000"/>
            <a:ext cx="7772400" cy="5528616"/>
          </a:xfrm>
          <a:prstGeom prst="rect">
            <a:avLst/>
          </a:prstGeom>
          <a:noFill/>
          <a:ln>
            <a:noFill/>
          </a:ln>
        </p:spPr>
      </p:pic>
      <p:pic>
        <p:nvPicPr>
          <p:cNvPr id="942" name="Google Shape;942;p106"/>
          <p:cNvPicPr preferRelativeResize="0"/>
          <p:nvPr/>
        </p:nvPicPr>
        <p:blipFill rotWithShape="1">
          <a:blip r:embed="rId4">
            <a:alphaModFix/>
          </a:blip>
          <a:srcRect b="0" l="0" r="0" t="0"/>
          <a:stretch/>
        </p:blipFill>
        <p:spPr>
          <a:xfrm>
            <a:off x="7670800" y="457201"/>
            <a:ext cx="2997200" cy="183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500"/>
                                        <p:tgtEl>
                                          <p:spTgt spid="9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326" name="Google Shape;326;p4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p44"/>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Implementation</a:t>
            </a:r>
            <a:r>
              <a:rPr lang="en-US" sz="3600"/>
              <a:t> of Connection-Oriented Service</a:t>
            </a:r>
            <a:endParaRPr/>
          </a:p>
        </p:txBody>
      </p:sp>
      <p:pic>
        <p:nvPicPr>
          <p:cNvPr descr="5-03" id="328" name="Google Shape;328;p44"/>
          <p:cNvPicPr preferRelativeResize="0"/>
          <p:nvPr/>
        </p:nvPicPr>
        <p:blipFill rotWithShape="1">
          <a:blip r:embed="rId3">
            <a:alphaModFix/>
          </a:blip>
          <a:srcRect b="0" l="0" r="0" t="0"/>
          <a:stretch/>
        </p:blipFill>
        <p:spPr>
          <a:xfrm>
            <a:off x="1752600" y="2168524"/>
            <a:ext cx="9203267" cy="4187827"/>
          </a:xfrm>
          <a:prstGeom prst="rect">
            <a:avLst/>
          </a:prstGeom>
          <a:noFill/>
          <a:ln>
            <a:noFill/>
          </a:ln>
        </p:spPr>
      </p:pic>
      <p:sp>
        <p:nvSpPr>
          <p:cNvPr id="329" name="Google Shape;329;p4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330" name="Google Shape;330;p44"/>
          <p:cNvSpPr txBox="1"/>
          <p:nvPr>
            <p:ph idx="1" type="body"/>
          </p:nvPr>
        </p:nvSpPr>
        <p:spPr>
          <a:xfrm>
            <a:off x="609600" y="1417638"/>
            <a:ext cx="10972801" cy="497121"/>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rgbClr val="0070C0"/>
              </a:buClr>
              <a:buSzPts val="2960"/>
              <a:buNone/>
            </a:pPr>
            <a:r>
              <a:rPr b="1" lang="en-US" sz="2960">
                <a:solidFill>
                  <a:srgbClr val="0070C0"/>
                </a:solidFill>
              </a:rPr>
              <a:t>Routing within a virtual-circuit subnet</a:t>
            </a:r>
            <a:endParaRPr b="1" sz="2960">
              <a:solidFill>
                <a:srgbClr val="0070C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6" name="Shape 946"/>
        <p:cNvGrpSpPr/>
        <p:nvPr/>
      </p:nvGrpSpPr>
      <p:grpSpPr>
        <a:xfrm>
          <a:off x="0" y="0"/>
          <a:ext cx="0" cy="0"/>
          <a:chOff x="0" y="0"/>
          <a:chExt cx="0" cy="0"/>
        </a:xfrm>
      </p:grpSpPr>
      <p:sp>
        <p:nvSpPr>
          <p:cNvPr id="947" name="Google Shape;947;p107"/>
          <p:cNvSpPr txBox="1"/>
          <p:nvPr/>
        </p:nvSpPr>
        <p:spPr>
          <a:xfrm>
            <a:off x="2743200" y="228600"/>
            <a:ext cx="2294218" cy="369332"/>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70C0"/>
                </a:solidFill>
                <a:latin typeface="Times New Roman"/>
                <a:ea typeface="Times New Roman"/>
                <a:cs typeface="Times New Roman"/>
                <a:sym typeface="Times New Roman"/>
              </a:rPr>
              <a:t>Example of an internet</a:t>
            </a:r>
            <a:endParaRPr/>
          </a:p>
        </p:txBody>
      </p:sp>
      <p:pic>
        <p:nvPicPr>
          <p:cNvPr id="948" name="Google Shape;948;p107"/>
          <p:cNvPicPr preferRelativeResize="0"/>
          <p:nvPr/>
        </p:nvPicPr>
        <p:blipFill rotWithShape="1">
          <a:blip r:embed="rId3">
            <a:alphaModFix/>
          </a:blip>
          <a:srcRect b="0" l="0" r="0" t="0"/>
          <a:stretch/>
        </p:blipFill>
        <p:spPr>
          <a:xfrm>
            <a:off x="3200401" y="685801"/>
            <a:ext cx="6596011" cy="2346325"/>
          </a:xfrm>
          <a:prstGeom prst="rect">
            <a:avLst/>
          </a:prstGeom>
          <a:noFill/>
          <a:ln>
            <a:noFill/>
          </a:ln>
        </p:spPr>
      </p:pic>
      <p:sp>
        <p:nvSpPr>
          <p:cNvPr id="949" name="Google Shape;949;p107"/>
          <p:cNvSpPr txBox="1"/>
          <p:nvPr/>
        </p:nvSpPr>
        <p:spPr>
          <a:xfrm>
            <a:off x="2514600" y="3200400"/>
            <a:ext cx="374974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70C0"/>
                </a:solidFill>
                <a:latin typeface="Times New Roman"/>
                <a:ea typeface="Times New Roman"/>
                <a:cs typeface="Times New Roman"/>
                <a:sym typeface="Times New Roman"/>
              </a:rPr>
              <a:t>Graphical representation of an internet</a:t>
            </a:r>
            <a:endParaRPr/>
          </a:p>
        </p:txBody>
      </p:sp>
      <p:grpSp>
        <p:nvGrpSpPr>
          <p:cNvPr id="950" name="Google Shape;950;p107"/>
          <p:cNvGrpSpPr/>
          <p:nvPr/>
        </p:nvGrpSpPr>
        <p:grpSpPr>
          <a:xfrm>
            <a:off x="2895600" y="3581400"/>
            <a:ext cx="6705600" cy="3073400"/>
            <a:chOff x="1176" y="2768"/>
            <a:chExt cx="2920" cy="1368"/>
          </a:xfrm>
        </p:grpSpPr>
        <p:grpSp>
          <p:nvGrpSpPr>
            <p:cNvPr id="951" name="Google Shape;951;p107"/>
            <p:cNvGrpSpPr/>
            <p:nvPr/>
          </p:nvGrpSpPr>
          <p:grpSpPr>
            <a:xfrm>
              <a:off x="1176" y="2808"/>
              <a:ext cx="2920" cy="1328"/>
              <a:chOff x="1176" y="2808"/>
              <a:chExt cx="2920" cy="1328"/>
            </a:xfrm>
          </p:grpSpPr>
          <p:pic>
            <p:nvPicPr>
              <p:cNvPr id="952" name="Google Shape;952;p107"/>
              <p:cNvPicPr preferRelativeResize="0"/>
              <p:nvPr/>
            </p:nvPicPr>
            <p:blipFill rotWithShape="1">
              <a:blip r:embed="rId4">
                <a:alphaModFix/>
              </a:blip>
              <a:srcRect b="0" l="0" r="0" t="0"/>
              <a:stretch/>
            </p:blipFill>
            <p:spPr>
              <a:xfrm>
                <a:off x="1176" y="2857"/>
                <a:ext cx="2920" cy="1279"/>
              </a:xfrm>
              <a:prstGeom prst="rect">
                <a:avLst/>
              </a:prstGeom>
              <a:noFill/>
              <a:ln>
                <a:noFill/>
              </a:ln>
            </p:spPr>
          </p:pic>
          <p:sp>
            <p:nvSpPr>
              <p:cNvPr id="953" name="Google Shape;953;p107"/>
              <p:cNvSpPr/>
              <p:nvPr/>
            </p:nvSpPr>
            <p:spPr>
              <a:xfrm>
                <a:off x="2312" y="28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107"/>
              <p:cNvSpPr/>
              <p:nvPr/>
            </p:nvSpPr>
            <p:spPr>
              <a:xfrm>
                <a:off x="2896" y="28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107"/>
              <p:cNvSpPr/>
              <p:nvPr/>
            </p:nvSpPr>
            <p:spPr>
              <a:xfrm>
                <a:off x="2256" y="315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 name="Google Shape;956;p107"/>
              <p:cNvSpPr/>
              <p:nvPr/>
            </p:nvSpPr>
            <p:spPr>
              <a:xfrm>
                <a:off x="2048"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p107"/>
              <p:cNvSpPr/>
              <p:nvPr/>
            </p:nvSpPr>
            <p:spPr>
              <a:xfrm>
                <a:off x="1440"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107"/>
              <p:cNvSpPr/>
              <p:nvPr/>
            </p:nvSpPr>
            <p:spPr>
              <a:xfrm>
                <a:off x="2248" y="340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 name="Google Shape;959;p107"/>
              <p:cNvSpPr/>
              <p:nvPr/>
            </p:nvSpPr>
            <p:spPr>
              <a:xfrm>
                <a:off x="2328" y="3576"/>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107"/>
              <p:cNvSpPr/>
              <p:nvPr/>
            </p:nvSpPr>
            <p:spPr>
              <a:xfrm>
                <a:off x="2960" y="316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 name="Google Shape;961;p107"/>
              <p:cNvSpPr/>
              <p:nvPr/>
            </p:nvSpPr>
            <p:spPr>
              <a:xfrm>
                <a:off x="2968" y="34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107"/>
              <p:cNvSpPr/>
              <p:nvPr/>
            </p:nvSpPr>
            <p:spPr>
              <a:xfrm>
                <a:off x="2896" y="356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107"/>
              <p:cNvSpPr/>
              <p:nvPr/>
            </p:nvSpPr>
            <p:spPr>
              <a:xfrm>
                <a:off x="3176"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107"/>
              <p:cNvSpPr/>
              <p:nvPr/>
            </p:nvSpPr>
            <p:spPr>
              <a:xfrm>
                <a:off x="3800" y="320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107"/>
              <p:cNvSpPr/>
              <p:nvPr/>
            </p:nvSpPr>
            <p:spPr>
              <a:xfrm>
                <a:off x="2976" y="391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6" name="Google Shape;966;p107"/>
            <p:cNvSpPr txBox="1"/>
            <p:nvPr/>
          </p:nvSpPr>
          <p:spPr>
            <a:xfrm>
              <a:off x="2536" y="2768"/>
              <a:ext cx="240" cy="1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8</a:t>
              </a:r>
              <a:endParaRPr/>
            </a:p>
          </p:txBody>
        </p:sp>
        <p:sp>
          <p:nvSpPr>
            <p:cNvPr id="967" name="Google Shape;967;p107"/>
            <p:cNvSpPr txBox="1"/>
            <p:nvPr/>
          </p:nvSpPr>
          <p:spPr>
            <a:xfrm>
              <a:off x="2208" y="3040"/>
              <a:ext cx="240" cy="1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5</a:t>
              </a:r>
              <a:endParaRPr/>
            </a:p>
          </p:txBody>
        </p:sp>
        <p:sp>
          <p:nvSpPr>
            <p:cNvPr id="968" name="Google Shape;968;p107"/>
            <p:cNvSpPr txBox="1"/>
            <p:nvPr/>
          </p:nvSpPr>
          <p:spPr>
            <a:xfrm>
              <a:off x="2240" y="3440"/>
              <a:ext cx="240" cy="1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969" name="Google Shape;969;p107"/>
            <p:cNvSpPr txBox="1"/>
            <p:nvPr/>
          </p:nvSpPr>
          <p:spPr>
            <a:xfrm>
              <a:off x="1872" y="3144"/>
              <a:ext cx="240" cy="1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970" name="Google Shape;970;p107"/>
            <p:cNvSpPr txBox="1"/>
            <p:nvPr/>
          </p:nvSpPr>
          <p:spPr>
            <a:xfrm>
              <a:off x="1440" y="3136"/>
              <a:ext cx="240" cy="1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971" name="Google Shape;971;p107"/>
            <p:cNvSpPr txBox="1"/>
            <p:nvPr/>
          </p:nvSpPr>
          <p:spPr>
            <a:xfrm>
              <a:off x="2568" y="3536"/>
              <a:ext cx="240" cy="1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4</a:t>
              </a:r>
              <a:endParaRPr/>
            </a:p>
          </p:txBody>
        </p:sp>
        <p:sp>
          <p:nvSpPr>
            <p:cNvPr id="972" name="Google Shape;972;p107"/>
            <p:cNvSpPr txBox="1"/>
            <p:nvPr/>
          </p:nvSpPr>
          <p:spPr>
            <a:xfrm>
              <a:off x="3024" y="3056"/>
              <a:ext cx="240" cy="1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973" name="Google Shape;973;p107"/>
            <p:cNvSpPr txBox="1"/>
            <p:nvPr/>
          </p:nvSpPr>
          <p:spPr>
            <a:xfrm>
              <a:off x="3008" y="3440"/>
              <a:ext cx="240" cy="1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4</a:t>
              </a:r>
              <a:endParaRPr/>
            </a:p>
          </p:txBody>
        </p:sp>
        <p:sp>
          <p:nvSpPr>
            <p:cNvPr id="974" name="Google Shape;974;p107"/>
            <p:cNvSpPr txBox="1"/>
            <p:nvPr/>
          </p:nvSpPr>
          <p:spPr>
            <a:xfrm>
              <a:off x="3032" y="3816"/>
              <a:ext cx="240" cy="1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975" name="Google Shape;975;p107"/>
            <p:cNvSpPr txBox="1"/>
            <p:nvPr/>
          </p:nvSpPr>
          <p:spPr>
            <a:xfrm>
              <a:off x="3216" y="3168"/>
              <a:ext cx="240" cy="1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976" name="Google Shape;976;p107"/>
            <p:cNvSpPr txBox="1"/>
            <p:nvPr/>
          </p:nvSpPr>
          <p:spPr>
            <a:xfrm>
              <a:off x="3624" y="3184"/>
              <a:ext cx="240" cy="1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5</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500"/>
                                        <p:tgtEl>
                                          <p:spTgt spid="9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0" name="Shape 980"/>
        <p:cNvGrpSpPr/>
        <p:nvPr/>
      </p:nvGrpSpPr>
      <p:grpSpPr>
        <a:xfrm>
          <a:off x="0" y="0"/>
          <a:ext cx="0" cy="0"/>
          <a:chOff x="0" y="0"/>
          <a:chExt cx="0" cy="0"/>
        </a:xfrm>
      </p:grpSpPr>
      <p:pic>
        <p:nvPicPr>
          <p:cNvPr id="981" name="Google Shape;981;p108"/>
          <p:cNvPicPr preferRelativeResize="0"/>
          <p:nvPr/>
        </p:nvPicPr>
        <p:blipFill rotWithShape="1">
          <a:blip r:embed="rId3">
            <a:alphaModFix/>
          </a:blip>
          <a:srcRect b="0" l="0" r="0" t="0"/>
          <a:stretch/>
        </p:blipFill>
        <p:spPr>
          <a:xfrm>
            <a:off x="1600201" y="1287463"/>
            <a:ext cx="9058275" cy="2995612"/>
          </a:xfrm>
          <a:prstGeom prst="rect">
            <a:avLst/>
          </a:prstGeom>
          <a:noFill/>
          <a:ln>
            <a:noFill/>
          </a:ln>
        </p:spPr>
      </p:pic>
      <p:sp>
        <p:nvSpPr>
          <p:cNvPr id="982" name="Google Shape;982;p108"/>
          <p:cNvSpPr/>
          <p:nvPr/>
        </p:nvSpPr>
        <p:spPr>
          <a:xfrm>
            <a:off x="2514600" y="304800"/>
            <a:ext cx="4876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70C0"/>
                </a:solidFill>
                <a:latin typeface="Times New Roman"/>
                <a:ea typeface="Times New Roman"/>
                <a:cs typeface="Times New Roman"/>
                <a:sym typeface="Times New Roman"/>
              </a:rPr>
              <a:t>Shortest path calculation</a:t>
            </a:r>
            <a:endParaRPr/>
          </a:p>
        </p:txBody>
      </p:sp>
      <p:grpSp>
        <p:nvGrpSpPr>
          <p:cNvPr id="983" name="Google Shape;983;p108"/>
          <p:cNvGrpSpPr/>
          <p:nvPr/>
        </p:nvGrpSpPr>
        <p:grpSpPr>
          <a:xfrm>
            <a:off x="3429000" y="4419600"/>
            <a:ext cx="5219700" cy="2159000"/>
            <a:chOff x="1176" y="2768"/>
            <a:chExt cx="2920" cy="1368"/>
          </a:xfrm>
        </p:grpSpPr>
        <p:grpSp>
          <p:nvGrpSpPr>
            <p:cNvPr id="984" name="Google Shape;984;p108"/>
            <p:cNvGrpSpPr/>
            <p:nvPr/>
          </p:nvGrpSpPr>
          <p:grpSpPr>
            <a:xfrm>
              <a:off x="1176" y="2808"/>
              <a:ext cx="2920" cy="1328"/>
              <a:chOff x="1176" y="2808"/>
              <a:chExt cx="2920" cy="1328"/>
            </a:xfrm>
          </p:grpSpPr>
          <p:pic>
            <p:nvPicPr>
              <p:cNvPr id="985" name="Google Shape;985;p108"/>
              <p:cNvPicPr preferRelativeResize="0"/>
              <p:nvPr/>
            </p:nvPicPr>
            <p:blipFill rotWithShape="1">
              <a:blip r:embed="rId4">
                <a:alphaModFix/>
              </a:blip>
              <a:srcRect b="0" l="0" r="0" t="0"/>
              <a:stretch/>
            </p:blipFill>
            <p:spPr>
              <a:xfrm>
                <a:off x="1176" y="2857"/>
                <a:ext cx="2920" cy="1279"/>
              </a:xfrm>
              <a:prstGeom prst="rect">
                <a:avLst/>
              </a:prstGeom>
              <a:noFill/>
              <a:ln>
                <a:noFill/>
              </a:ln>
            </p:spPr>
          </p:pic>
          <p:sp>
            <p:nvSpPr>
              <p:cNvPr id="986" name="Google Shape;986;p108"/>
              <p:cNvSpPr/>
              <p:nvPr/>
            </p:nvSpPr>
            <p:spPr>
              <a:xfrm>
                <a:off x="2312" y="28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7" name="Google Shape;987;p108"/>
              <p:cNvSpPr/>
              <p:nvPr/>
            </p:nvSpPr>
            <p:spPr>
              <a:xfrm>
                <a:off x="2896" y="28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8" name="Google Shape;988;p108"/>
              <p:cNvSpPr/>
              <p:nvPr/>
            </p:nvSpPr>
            <p:spPr>
              <a:xfrm>
                <a:off x="2256" y="315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108"/>
              <p:cNvSpPr/>
              <p:nvPr/>
            </p:nvSpPr>
            <p:spPr>
              <a:xfrm>
                <a:off x="2048"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0" name="Google Shape;990;p108"/>
              <p:cNvSpPr/>
              <p:nvPr/>
            </p:nvSpPr>
            <p:spPr>
              <a:xfrm>
                <a:off x="1440"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1" name="Google Shape;991;p108"/>
              <p:cNvSpPr/>
              <p:nvPr/>
            </p:nvSpPr>
            <p:spPr>
              <a:xfrm>
                <a:off x="2248" y="340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2" name="Google Shape;992;p108"/>
              <p:cNvSpPr/>
              <p:nvPr/>
            </p:nvSpPr>
            <p:spPr>
              <a:xfrm>
                <a:off x="2328" y="3576"/>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108"/>
              <p:cNvSpPr/>
              <p:nvPr/>
            </p:nvSpPr>
            <p:spPr>
              <a:xfrm>
                <a:off x="2960" y="316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108"/>
              <p:cNvSpPr/>
              <p:nvPr/>
            </p:nvSpPr>
            <p:spPr>
              <a:xfrm>
                <a:off x="2968" y="34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108"/>
              <p:cNvSpPr/>
              <p:nvPr/>
            </p:nvSpPr>
            <p:spPr>
              <a:xfrm>
                <a:off x="2896" y="356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108"/>
              <p:cNvSpPr/>
              <p:nvPr/>
            </p:nvSpPr>
            <p:spPr>
              <a:xfrm>
                <a:off x="3176"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108"/>
              <p:cNvSpPr/>
              <p:nvPr/>
            </p:nvSpPr>
            <p:spPr>
              <a:xfrm>
                <a:off x="3800" y="320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108"/>
              <p:cNvSpPr/>
              <p:nvPr/>
            </p:nvSpPr>
            <p:spPr>
              <a:xfrm>
                <a:off x="2976" y="391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9" name="Google Shape;999;p108"/>
            <p:cNvSpPr txBox="1"/>
            <p:nvPr/>
          </p:nvSpPr>
          <p:spPr>
            <a:xfrm>
              <a:off x="2536" y="2768"/>
              <a:ext cx="240" cy="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8</a:t>
              </a:r>
              <a:endParaRPr/>
            </a:p>
          </p:txBody>
        </p:sp>
        <p:sp>
          <p:nvSpPr>
            <p:cNvPr id="1000" name="Google Shape;1000;p108"/>
            <p:cNvSpPr txBox="1"/>
            <p:nvPr/>
          </p:nvSpPr>
          <p:spPr>
            <a:xfrm>
              <a:off x="2208" y="3040"/>
              <a:ext cx="240" cy="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5</a:t>
              </a:r>
              <a:endParaRPr/>
            </a:p>
          </p:txBody>
        </p:sp>
        <p:sp>
          <p:nvSpPr>
            <p:cNvPr id="1001" name="Google Shape;1001;p108"/>
            <p:cNvSpPr txBox="1"/>
            <p:nvPr/>
          </p:nvSpPr>
          <p:spPr>
            <a:xfrm>
              <a:off x="2240" y="3440"/>
              <a:ext cx="240" cy="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1002" name="Google Shape;1002;p108"/>
            <p:cNvSpPr txBox="1"/>
            <p:nvPr/>
          </p:nvSpPr>
          <p:spPr>
            <a:xfrm>
              <a:off x="1872" y="3144"/>
              <a:ext cx="240" cy="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1003" name="Google Shape;1003;p108"/>
            <p:cNvSpPr txBox="1"/>
            <p:nvPr/>
          </p:nvSpPr>
          <p:spPr>
            <a:xfrm>
              <a:off x="1440" y="3136"/>
              <a:ext cx="240" cy="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1004" name="Google Shape;1004;p108"/>
            <p:cNvSpPr txBox="1"/>
            <p:nvPr/>
          </p:nvSpPr>
          <p:spPr>
            <a:xfrm>
              <a:off x="2568" y="3536"/>
              <a:ext cx="240" cy="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4</a:t>
              </a:r>
              <a:endParaRPr/>
            </a:p>
          </p:txBody>
        </p:sp>
        <p:sp>
          <p:nvSpPr>
            <p:cNvPr id="1005" name="Google Shape;1005;p108"/>
            <p:cNvSpPr txBox="1"/>
            <p:nvPr/>
          </p:nvSpPr>
          <p:spPr>
            <a:xfrm>
              <a:off x="3024" y="3056"/>
              <a:ext cx="240" cy="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1006" name="Google Shape;1006;p108"/>
            <p:cNvSpPr txBox="1"/>
            <p:nvPr/>
          </p:nvSpPr>
          <p:spPr>
            <a:xfrm>
              <a:off x="3008" y="3440"/>
              <a:ext cx="240" cy="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4</a:t>
              </a:r>
              <a:endParaRPr/>
            </a:p>
          </p:txBody>
        </p:sp>
        <p:sp>
          <p:nvSpPr>
            <p:cNvPr id="1007" name="Google Shape;1007;p108"/>
            <p:cNvSpPr txBox="1"/>
            <p:nvPr/>
          </p:nvSpPr>
          <p:spPr>
            <a:xfrm>
              <a:off x="3032" y="3816"/>
              <a:ext cx="240" cy="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1008" name="Google Shape;1008;p108"/>
            <p:cNvSpPr txBox="1"/>
            <p:nvPr/>
          </p:nvSpPr>
          <p:spPr>
            <a:xfrm>
              <a:off x="3216" y="3168"/>
              <a:ext cx="240" cy="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1009" name="Google Shape;1009;p108"/>
            <p:cNvSpPr txBox="1"/>
            <p:nvPr/>
          </p:nvSpPr>
          <p:spPr>
            <a:xfrm>
              <a:off x="3624" y="3184"/>
              <a:ext cx="240" cy="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5</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3" name="Shape 1013"/>
        <p:cNvGrpSpPr/>
        <p:nvPr/>
      </p:nvGrpSpPr>
      <p:grpSpPr>
        <a:xfrm>
          <a:off x="0" y="0"/>
          <a:ext cx="0" cy="0"/>
          <a:chOff x="0" y="0"/>
          <a:chExt cx="0" cy="0"/>
        </a:xfrm>
      </p:grpSpPr>
      <p:pic>
        <p:nvPicPr>
          <p:cNvPr id="1014" name="Google Shape;1014;p109"/>
          <p:cNvPicPr preferRelativeResize="0"/>
          <p:nvPr/>
        </p:nvPicPr>
        <p:blipFill rotWithShape="1">
          <a:blip r:embed="rId3">
            <a:alphaModFix/>
          </a:blip>
          <a:srcRect b="0" l="0" r="0" t="0"/>
          <a:stretch/>
        </p:blipFill>
        <p:spPr>
          <a:xfrm>
            <a:off x="2514600" y="609600"/>
            <a:ext cx="7848600" cy="3362010"/>
          </a:xfrm>
          <a:prstGeom prst="rect">
            <a:avLst/>
          </a:prstGeom>
          <a:noFill/>
          <a:ln>
            <a:noFill/>
          </a:ln>
        </p:spPr>
      </p:pic>
      <p:grpSp>
        <p:nvGrpSpPr>
          <p:cNvPr id="1015" name="Google Shape;1015;p109"/>
          <p:cNvGrpSpPr/>
          <p:nvPr/>
        </p:nvGrpSpPr>
        <p:grpSpPr>
          <a:xfrm>
            <a:off x="3390900" y="4114800"/>
            <a:ext cx="4991100" cy="2590800"/>
            <a:chOff x="1176" y="2768"/>
            <a:chExt cx="2920" cy="1368"/>
          </a:xfrm>
        </p:grpSpPr>
        <p:grpSp>
          <p:nvGrpSpPr>
            <p:cNvPr id="1016" name="Google Shape;1016;p109"/>
            <p:cNvGrpSpPr/>
            <p:nvPr/>
          </p:nvGrpSpPr>
          <p:grpSpPr>
            <a:xfrm>
              <a:off x="1176" y="2808"/>
              <a:ext cx="2920" cy="1328"/>
              <a:chOff x="1176" y="2808"/>
              <a:chExt cx="2920" cy="1328"/>
            </a:xfrm>
          </p:grpSpPr>
          <p:pic>
            <p:nvPicPr>
              <p:cNvPr id="1017" name="Google Shape;1017;p109"/>
              <p:cNvPicPr preferRelativeResize="0"/>
              <p:nvPr/>
            </p:nvPicPr>
            <p:blipFill rotWithShape="1">
              <a:blip r:embed="rId4">
                <a:alphaModFix/>
              </a:blip>
              <a:srcRect b="0" l="0" r="0" t="0"/>
              <a:stretch/>
            </p:blipFill>
            <p:spPr>
              <a:xfrm>
                <a:off x="1176" y="2857"/>
                <a:ext cx="2920" cy="1279"/>
              </a:xfrm>
              <a:prstGeom prst="rect">
                <a:avLst/>
              </a:prstGeom>
              <a:noFill/>
              <a:ln>
                <a:noFill/>
              </a:ln>
            </p:spPr>
          </p:pic>
          <p:sp>
            <p:nvSpPr>
              <p:cNvPr id="1018" name="Google Shape;1018;p109"/>
              <p:cNvSpPr/>
              <p:nvPr/>
            </p:nvSpPr>
            <p:spPr>
              <a:xfrm>
                <a:off x="2312" y="28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9" name="Google Shape;1019;p109"/>
              <p:cNvSpPr/>
              <p:nvPr/>
            </p:nvSpPr>
            <p:spPr>
              <a:xfrm>
                <a:off x="2896" y="28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0" name="Google Shape;1020;p109"/>
              <p:cNvSpPr/>
              <p:nvPr/>
            </p:nvSpPr>
            <p:spPr>
              <a:xfrm>
                <a:off x="2256" y="315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1" name="Google Shape;1021;p109"/>
              <p:cNvSpPr/>
              <p:nvPr/>
            </p:nvSpPr>
            <p:spPr>
              <a:xfrm>
                <a:off x="2048"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 name="Google Shape;1022;p109"/>
              <p:cNvSpPr/>
              <p:nvPr/>
            </p:nvSpPr>
            <p:spPr>
              <a:xfrm>
                <a:off x="1440"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3" name="Google Shape;1023;p109"/>
              <p:cNvSpPr/>
              <p:nvPr/>
            </p:nvSpPr>
            <p:spPr>
              <a:xfrm>
                <a:off x="2248" y="340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109"/>
              <p:cNvSpPr/>
              <p:nvPr/>
            </p:nvSpPr>
            <p:spPr>
              <a:xfrm>
                <a:off x="2328" y="3576"/>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109"/>
              <p:cNvSpPr/>
              <p:nvPr/>
            </p:nvSpPr>
            <p:spPr>
              <a:xfrm>
                <a:off x="2960" y="316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6" name="Google Shape;1026;p109"/>
              <p:cNvSpPr/>
              <p:nvPr/>
            </p:nvSpPr>
            <p:spPr>
              <a:xfrm>
                <a:off x="2968" y="34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p109"/>
              <p:cNvSpPr/>
              <p:nvPr/>
            </p:nvSpPr>
            <p:spPr>
              <a:xfrm>
                <a:off x="2896" y="356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109"/>
              <p:cNvSpPr/>
              <p:nvPr/>
            </p:nvSpPr>
            <p:spPr>
              <a:xfrm>
                <a:off x="3176"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109"/>
              <p:cNvSpPr/>
              <p:nvPr/>
            </p:nvSpPr>
            <p:spPr>
              <a:xfrm>
                <a:off x="3800" y="320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0" name="Google Shape;1030;p109"/>
              <p:cNvSpPr/>
              <p:nvPr/>
            </p:nvSpPr>
            <p:spPr>
              <a:xfrm>
                <a:off x="2976" y="391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31" name="Google Shape;1031;p109"/>
            <p:cNvSpPr txBox="1"/>
            <p:nvPr/>
          </p:nvSpPr>
          <p:spPr>
            <a:xfrm>
              <a:off x="2536" y="2768"/>
              <a:ext cx="24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8</a:t>
              </a:r>
              <a:endParaRPr/>
            </a:p>
          </p:txBody>
        </p:sp>
        <p:sp>
          <p:nvSpPr>
            <p:cNvPr id="1032" name="Google Shape;1032;p109"/>
            <p:cNvSpPr txBox="1"/>
            <p:nvPr/>
          </p:nvSpPr>
          <p:spPr>
            <a:xfrm>
              <a:off x="2208" y="3040"/>
              <a:ext cx="24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5</a:t>
              </a:r>
              <a:endParaRPr/>
            </a:p>
          </p:txBody>
        </p:sp>
        <p:sp>
          <p:nvSpPr>
            <p:cNvPr id="1033" name="Google Shape;1033;p109"/>
            <p:cNvSpPr txBox="1"/>
            <p:nvPr/>
          </p:nvSpPr>
          <p:spPr>
            <a:xfrm>
              <a:off x="2240" y="3440"/>
              <a:ext cx="24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1034" name="Google Shape;1034;p109"/>
            <p:cNvSpPr txBox="1"/>
            <p:nvPr/>
          </p:nvSpPr>
          <p:spPr>
            <a:xfrm>
              <a:off x="1872" y="3144"/>
              <a:ext cx="24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1035" name="Google Shape;1035;p109"/>
            <p:cNvSpPr txBox="1"/>
            <p:nvPr/>
          </p:nvSpPr>
          <p:spPr>
            <a:xfrm>
              <a:off x="1440" y="3136"/>
              <a:ext cx="24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1036" name="Google Shape;1036;p109"/>
            <p:cNvSpPr txBox="1"/>
            <p:nvPr/>
          </p:nvSpPr>
          <p:spPr>
            <a:xfrm>
              <a:off x="2568" y="3536"/>
              <a:ext cx="24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4</a:t>
              </a:r>
              <a:endParaRPr/>
            </a:p>
          </p:txBody>
        </p:sp>
        <p:sp>
          <p:nvSpPr>
            <p:cNvPr id="1037" name="Google Shape;1037;p109"/>
            <p:cNvSpPr txBox="1"/>
            <p:nvPr/>
          </p:nvSpPr>
          <p:spPr>
            <a:xfrm>
              <a:off x="3024" y="3056"/>
              <a:ext cx="24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1038" name="Google Shape;1038;p109"/>
            <p:cNvSpPr txBox="1"/>
            <p:nvPr/>
          </p:nvSpPr>
          <p:spPr>
            <a:xfrm>
              <a:off x="3008" y="3440"/>
              <a:ext cx="24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4</a:t>
              </a:r>
              <a:endParaRPr/>
            </a:p>
          </p:txBody>
        </p:sp>
        <p:sp>
          <p:nvSpPr>
            <p:cNvPr id="1039" name="Google Shape;1039;p109"/>
            <p:cNvSpPr txBox="1"/>
            <p:nvPr/>
          </p:nvSpPr>
          <p:spPr>
            <a:xfrm>
              <a:off x="3032" y="3816"/>
              <a:ext cx="24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1040" name="Google Shape;1040;p109"/>
            <p:cNvSpPr txBox="1"/>
            <p:nvPr/>
          </p:nvSpPr>
          <p:spPr>
            <a:xfrm>
              <a:off x="3216" y="3168"/>
              <a:ext cx="24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1041" name="Google Shape;1041;p109"/>
            <p:cNvSpPr txBox="1"/>
            <p:nvPr/>
          </p:nvSpPr>
          <p:spPr>
            <a:xfrm>
              <a:off x="3624" y="3184"/>
              <a:ext cx="24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5</a:t>
              </a:r>
              <a:endParaRPr/>
            </a:p>
          </p:txBody>
        </p:sp>
      </p:grpSp>
      <p:sp>
        <p:nvSpPr>
          <p:cNvPr id="1042" name="Google Shape;1042;p109"/>
          <p:cNvSpPr txBox="1"/>
          <p:nvPr/>
        </p:nvSpPr>
        <p:spPr>
          <a:xfrm>
            <a:off x="7937500" y="3492500"/>
            <a:ext cx="165100" cy="1524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14</a:t>
            </a:r>
            <a:endParaRPr/>
          </a:p>
        </p:txBody>
      </p:sp>
      <p:sp>
        <p:nvSpPr>
          <p:cNvPr id="1043" name="Google Shape;1043;p109"/>
          <p:cNvSpPr/>
          <p:nvPr/>
        </p:nvSpPr>
        <p:spPr>
          <a:xfrm>
            <a:off x="2514600" y="152400"/>
            <a:ext cx="4876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70C0"/>
                </a:solidFill>
                <a:latin typeface="Times New Roman"/>
                <a:ea typeface="Times New Roman"/>
                <a:cs typeface="Times New Roman"/>
                <a:sym typeface="Times New Roman"/>
              </a:rPr>
              <a:t>Shortest path calculation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7" name="Shape 1047"/>
        <p:cNvGrpSpPr/>
        <p:nvPr/>
      </p:nvGrpSpPr>
      <p:grpSpPr>
        <a:xfrm>
          <a:off x="0" y="0"/>
          <a:ext cx="0" cy="0"/>
          <a:chOff x="0" y="0"/>
          <a:chExt cx="0" cy="0"/>
        </a:xfrm>
      </p:grpSpPr>
      <p:pic>
        <p:nvPicPr>
          <p:cNvPr id="1048" name="Google Shape;1048;p110"/>
          <p:cNvPicPr preferRelativeResize="0"/>
          <p:nvPr/>
        </p:nvPicPr>
        <p:blipFill rotWithShape="1">
          <a:blip r:embed="rId3">
            <a:alphaModFix/>
          </a:blip>
          <a:srcRect b="0" l="0" r="0" t="0"/>
          <a:stretch/>
        </p:blipFill>
        <p:spPr>
          <a:xfrm>
            <a:off x="2743200" y="533401"/>
            <a:ext cx="7402512" cy="3883025"/>
          </a:xfrm>
          <a:prstGeom prst="rect">
            <a:avLst/>
          </a:prstGeom>
          <a:noFill/>
          <a:ln>
            <a:noFill/>
          </a:ln>
        </p:spPr>
      </p:pic>
      <p:grpSp>
        <p:nvGrpSpPr>
          <p:cNvPr id="1049" name="Google Shape;1049;p110"/>
          <p:cNvGrpSpPr/>
          <p:nvPr/>
        </p:nvGrpSpPr>
        <p:grpSpPr>
          <a:xfrm>
            <a:off x="3390900" y="4533900"/>
            <a:ext cx="4635500" cy="2171700"/>
            <a:chOff x="1176" y="2768"/>
            <a:chExt cx="2920" cy="1368"/>
          </a:xfrm>
        </p:grpSpPr>
        <p:grpSp>
          <p:nvGrpSpPr>
            <p:cNvPr id="1050" name="Google Shape;1050;p110"/>
            <p:cNvGrpSpPr/>
            <p:nvPr/>
          </p:nvGrpSpPr>
          <p:grpSpPr>
            <a:xfrm>
              <a:off x="1176" y="2808"/>
              <a:ext cx="2920" cy="1328"/>
              <a:chOff x="1176" y="2808"/>
              <a:chExt cx="2920" cy="1328"/>
            </a:xfrm>
          </p:grpSpPr>
          <p:pic>
            <p:nvPicPr>
              <p:cNvPr id="1051" name="Google Shape;1051;p110"/>
              <p:cNvPicPr preferRelativeResize="0"/>
              <p:nvPr/>
            </p:nvPicPr>
            <p:blipFill rotWithShape="1">
              <a:blip r:embed="rId4">
                <a:alphaModFix/>
              </a:blip>
              <a:srcRect b="0" l="0" r="0" t="0"/>
              <a:stretch/>
            </p:blipFill>
            <p:spPr>
              <a:xfrm>
                <a:off x="1176" y="2857"/>
                <a:ext cx="2920" cy="1279"/>
              </a:xfrm>
              <a:prstGeom prst="rect">
                <a:avLst/>
              </a:prstGeom>
              <a:noFill/>
              <a:ln>
                <a:noFill/>
              </a:ln>
            </p:spPr>
          </p:pic>
          <p:sp>
            <p:nvSpPr>
              <p:cNvPr id="1052" name="Google Shape;1052;p110"/>
              <p:cNvSpPr/>
              <p:nvPr/>
            </p:nvSpPr>
            <p:spPr>
              <a:xfrm>
                <a:off x="2312" y="28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3" name="Google Shape;1053;p110"/>
              <p:cNvSpPr/>
              <p:nvPr/>
            </p:nvSpPr>
            <p:spPr>
              <a:xfrm>
                <a:off x="2896" y="28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4" name="Google Shape;1054;p110"/>
              <p:cNvSpPr/>
              <p:nvPr/>
            </p:nvSpPr>
            <p:spPr>
              <a:xfrm>
                <a:off x="2256" y="315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110"/>
              <p:cNvSpPr/>
              <p:nvPr/>
            </p:nvSpPr>
            <p:spPr>
              <a:xfrm>
                <a:off x="2048"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6" name="Google Shape;1056;p110"/>
              <p:cNvSpPr/>
              <p:nvPr/>
            </p:nvSpPr>
            <p:spPr>
              <a:xfrm>
                <a:off x="1440"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7" name="Google Shape;1057;p110"/>
              <p:cNvSpPr/>
              <p:nvPr/>
            </p:nvSpPr>
            <p:spPr>
              <a:xfrm>
                <a:off x="2248" y="340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8" name="Google Shape;1058;p110"/>
              <p:cNvSpPr/>
              <p:nvPr/>
            </p:nvSpPr>
            <p:spPr>
              <a:xfrm>
                <a:off x="2328" y="3576"/>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9" name="Google Shape;1059;p110"/>
              <p:cNvSpPr/>
              <p:nvPr/>
            </p:nvSpPr>
            <p:spPr>
              <a:xfrm>
                <a:off x="2960" y="316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110"/>
              <p:cNvSpPr/>
              <p:nvPr/>
            </p:nvSpPr>
            <p:spPr>
              <a:xfrm>
                <a:off x="2968" y="340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1" name="Google Shape;1061;p110"/>
              <p:cNvSpPr/>
              <p:nvPr/>
            </p:nvSpPr>
            <p:spPr>
              <a:xfrm>
                <a:off x="2896" y="3568"/>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2" name="Google Shape;1062;p110"/>
              <p:cNvSpPr/>
              <p:nvPr/>
            </p:nvSpPr>
            <p:spPr>
              <a:xfrm>
                <a:off x="3176" y="319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3" name="Google Shape;1063;p110"/>
              <p:cNvSpPr/>
              <p:nvPr/>
            </p:nvSpPr>
            <p:spPr>
              <a:xfrm>
                <a:off x="3800" y="3200"/>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110"/>
              <p:cNvSpPr/>
              <p:nvPr/>
            </p:nvSpPr>
            <p:spPr>
              <a:xfrm>
                <a:off x="2976" y="3912"/>
                <a:ext cx="56" cy="1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65" name="Google Shape;1065;p110"/>
            <p:cNvSpPr txBox="1"/>
            <p:nvPr/>
          </p:nvSpPr>
          <p:spPr>
            <a:xfrm>
              <a:off x="2536" y="2768"/>
              <a:ext cx="240"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8</a:t>
              </a:r>
              <a:endParaRPr/>
            </a:p>
          </p:txBody>
        </p:sp>
        <p:sp>
          <p:nvSpPr>
            <p:cNvPr id="1066" name="Google Shape;1066;p110"/>
            <p:cNvSpPr txBox="1"/>
            <p:nvPr/>
          </p:nvSpPr>
          <p:spPr>
            <a:xfrm>
              <a:off x="2208" y="3040"/>
              <a:ext cx="240"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5</a:t>
              </a:r>
              <a:endParaRPr/>
            </a:p>
          </p:txBody>
        </p:sp>
        <p:sp>
          <p:nvSpPr>
            <p:cNvPr id="1067" name="Google Shape;1067;p110"/>
            <p:cNvSpPr txBox="1"/>
            <p:nvPr/>
          </p:nvSpPr>
          <p:spPr>
            <a:xfrm>
              <a:off x="2240" y="3440"/>
              <a:ext cx="240"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1068" name="Google Shape;1068;p110"/>
            <p:cNvSpPr txBox="1"/>
            <p:nvPr/>
          </p:nvSpPr>
          <p:spPr>
            <a:xfrm>
              <a:off x="1872" y="3144"/>
              <a:ext cx="240"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1069" name="Google Shape;1069;p110"/>
            <p:cNvSpPr txBox="1"/>
            <p:nvPr/>
          </p:nvSpPr>
          <p:spPr>
            <a:xfrm>
              <a:off x="1440" y="3136"/>
              <a:ext cx="240"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1070" name="Google Shape;1070;p110"/>
            <p:cNvSpPr txBox="1"/>
            <p:nvPr/>
          </p:nvSpPr>
          <p:spPr>
            <a:xfrm>
              <a:off x="2568" y="3536"/>
              <a:ext cx="240"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4</a:t>
              </a:r>
              <a:endParaRPr/>
            </a:p>
          </p:txBody>
        </p:sp>
        <p:sp>
          <p:nvSpPr>
            <p:cNvPr id="1071" name="Google Shape;1071;p110"/>
            <p:cNvSpPr txBox="1"/>
            <p:nvPr/>
          </p:nvSpPr>
          <p:spPr>
            <a:xfrm>
              <a:off x="3024" y="3056"/>
              <a:ext cx="240"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1072" name="Google Shape;1072;p110"/>
            <p:cNvSpPr txBox="1"/>
            <p:nvPr/>
          </p:nvSpPr>
          <p:spPr>
            <a:xfrm>
              <a:off x="3008" y="3440"/>
              <a:ext cx="240"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4</a:t>
              </a:r>
              <a:endParaRPr/>
            </a:p>
          </p:txBody>
        </p:sp>
        <p:sp>
          <p:nvSpPr>
            <p:cNvPr id="1073" name="Google Shape;1073;p110"/>
            <p:cNvSpPr txBox="1"/>
            <p:nvPr/>
          </p:nvSpPr>
          <p:spPr>
            <a:xfrm>
              <a:off x="3032" y="3816"/>
              <a:ext cx="240"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a:t>
              </a:r>
              <a:endParaRPr/>
            </a:p>
          </p:txBody>
        </p:sp>
        <p:sp>
          <p:nvSpPr>
            <p:cNvPr id="1074" name="Google Shape;1074;p110"/>
            <p:cNvSpPr txBox="1"/>
            <p:nvPr/>
          </p:nvSpPr>
          <p:spPr>
            <a:xfrm>
              <a:off x="3216" y="3168"/>
              <a:ext cx="240"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a:t>
              </a:r>
              <a:endParaRPr/>
            </a:p>
          </p:txBody>
        </p:sp>
        <p:sp>
          <p:nvSpPr>
            <p:cNvPr id="1075" name="Google Shape;1075;p110"/>
            <p:cNvSpPr txBox="1"/>
            <p:nvPr/>
          </p:nvSpPr>
          <p:spPr>
            <a:xfrm>
              <a:off x="3624" y="3184"/>
              <a:ext cx="240"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5</a:t>
              </a:r>
              <a:endParaRPr/>
            </a:p>
          </p:txBody>
        </p:sp>
      </p:grpSp>
      <p:sp>
        <p:nvSpPr>
          <p:cNvPr id="1076" name="Google Shape;1076;p110"/>
          <p:cNvSpPr/>
          <p:nvPr/>
        </p:nvSpPr>
        <p:spPr>
          <a:xfrm>
            <a:off x="5080000" y="4597400"/>
            <a:ext cx="2654300" cy="622300"/>
          </a:xfrm>
          <a:custGeom>
            <a:rect b="b" l="l" r="r" t="t"/>
            <a:pathLst>
              <a:path extrusionOk="0" h="392" w="1672">
                <a:moveTo>
                  <a:pt x="0" y="0"/>
                </a:moveTo>
                <a:lnTo>
                  <a:pt x="944" y="8"/>
                </a:lnTo>
                <a:lnTo>
                  <a:pt x="944" y="392"/>
                </a:lnTo>
                <a:lnTo>
                  <a:pt x="1672" y="360"/>
                </a:lnTo>
              </a:path>
            </a:pathLst>
          </a:custGeom>
          <a:noFill/>
          <a:ln cap="flat" cmpd="sng" w="38100">
            <a:solidFill>
              <a:srgbClr val="FF0000"/>
            </a:solidFill>
            <a:prstDash val="solid"/>
            <a:round/>
            <a:headEnd len="med" w="med"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110"/>
          <p:cNvSpPr/>
          <p:nvPr/>
        </p:nvSpPr>
        <p:spPr>
          <a:xfrm>
            <a:off x="4775200" y="4953000"/>
            <a:ext cx="2921000" cy="1333500"/>
          </a:xfrm>
          <a:custGeom>
            <a:rect b="b" l="l" r="r" t="t"/>
            <a:pathLst>
              <a:path extrusionOk="0" h="840" w="1840">
                <a:moveTo>
                  <a:pt x="0" y="0"/>
                </a:moveTo>
                <a:lnTo>
                  <a:pt x="8" y="840"/>
                </a:lnTo>
                <a:lnTo>
                  <a:pt x="1152" y="800"/>
                </a:lnTo>
                <a:lnTo>
                  <a:pt x="1160" y="400"/>
                </a:lnTo>
                <a:lnTo>
                  <a:pt x="1840" y="424"/>
                </a:lnTo>
              </a:path>
            </a:pathLst>
          </a:custGeom>
          <a:noFill/>
          <a:ln cap="flat" cmpd="sng" w="34925">
            <a:solidFill>
              <a:schemeClr val="accent2"/>
            </a:solidFill>
            <a:prstDash val="dash"/>
            <a:round/>
            <a:headEnd len="med" w="med"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110"/>
          <p:cNvSpPr/>
          <p:nvPr/>
        </p:nvSpPr>
        <p:spPr>
          <a:xfrm>
            <a:off x="4622800" y="4826000"/>
            <a:ext cx="1524000" cy="1676400"/>
          </a:xfrm>
          <a:custGeom>
            <a:rect b="b" l="l" r="r" t="t"/>
            <a:pathLst>
              <a:path extrusionOk="0" h="1056" w="960">
                <a:moveTo>
                  <a:pt x="0" y="0"/>
                </a:moveTo>
                <a:lnTo>
                  <a:pt x="0" y="888"/>
                </a:lnTo>
                <a:lnTo>
                  <a:pt x="960" y="840"/>
                </a:lnTo>
                <a:lnTo>
                  <a:pt x="952" y="1056"/>
                </a:lnTo>
              </a:path>
            </a:pathLst>
          </a:custGeom>
          <a:noFill/>
          <a:ln cap="flat" cmpd="sng" w="34925">
            <a:solidFill>
              <a:srgbClr val="FF0000"/>
            </a:solidFill>
            <a:prstDash val="solid"/>
            <a:round/>
            <a:headEnd len="med" w="med"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110"/>
          <p:cNvSpPr/>
          <p:nvPr/>
        </p:nvSpPr>
        <p:spPr>
          <a:xfrm>
            <a:off x="5067300" y="4432300"/>
            <a:ext cx="1727200" cy="2082800"/>
          </a:xfrm>
          <a:custGeom>
            <a:rect b="b" l="l" r="r" t="t"/>
            <a:pathLst>
              <a:path extrusionOk="0" h="1312" w="1088">
                <a:moveTo>
                  <a:pt x="0" y="0"/>
                </a:moveTo>
                <a:lnTo>
                  <a:pt x="1088" y="0"/>
                </a:lnTo>
                <a:lnTo>
                  <a:pt x="1048" y="1312"/>
                </a:lnTo>
              </a:path>
            </a:pathLst>
          </a:custGeom>
          <a:noFill/>
          <a:ln cap="flat" cmpd="sng" w="34925">
            <a:solidFill>
              <a:schemeClr val="accent2"/>
            </a:solidFill>
            <a:prstDash val="dash"/>
            <a:round/>
            <a:headEnd len="med" w="med"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0" name="Google Shape;1080;p110"/>
          <p:cNvSpPr/>
          <p:nvPr/>
        </p:nvSpPr>
        <p:spPr>
          <a:xfrm>
            <a:off x="2514600" y="152400"/>
            <a:ext cx="4876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70C0"/>
                </a:solidFill>
                <a:latin typeface="Times New Roman"/>
                <a:ea typeface="Times New Roman"/>
                <a:cs typeface="Times New Roman"/>
                <a:sym typeface="Times New Roman"/>
              </a:rPr>
              <a:t>Shortest path calculation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500"/>
                                        <p:tgtEl>
                                          <p:spTgt spid="10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7"/>
                                        </p:tgtEl>
                                        <p:attrNameLst>
                                          <p:attrName>style.visibility</p:attrName>
                                        </p:attrNameLst>
                                      </p:cBhvr>
                                      <p:to>
                                        <p:strVal val="visible"/>
                                      </p:to>
                                    </p:set>
                                    <p:animEffect filter="fade" transition="in">
                                      <p:cBhvr>
                                        <p:cTn dur="500"/>
                                        <p:tgtEl>
                                          <p:spTgt spid="10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gtEl>
                                        <p:attrNameLst>
                                          <p:attrName>style.visibility</p:attrName>
                                        </p:attrNameLst>
                                      </p:cBhvr>
                                      <p:to>
                                        <p:strVal val="visible"/>
                                      </p:to>
                                    </p:set>
                                    <p:animEffect filter="fade" transition="in">
                                      <p:cBhvr>
                                        <p:cTn dur="500"/>
                                        <p:tgtEl>
                                          <p:spTgt spid="10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500"/>
                                        <p:tgtEl>
                                          <p:spTgt spid="10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4" name="Shape 1084"/>
        <p:cNvGrpSpPr/>
        <p:nvPr/>
      </p:nvGrpSpPr>
      <p:grpSpPr>
        <a:xfrm>
          <a:off x="0" y="0"/>
          <a:ext cx="0" cy="0"/>
          <a:chOff x="0" y="0"/>
          <a:chExt cx="0" cy="0"/>
        </a:xfrm>
      </p:grpSpPr>
      <p:sp>
        <p:nvSpPr>
          <p:cNvPr id="1085" name="Google Shape;1085;p11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6" name="Google Shape;1086;p111"/>
          <p:cNvSpPr txBox="1"/>
          <p:nvPr/>
        </p:nvSpPr>
        <p:spPr>
          <a:xfrm>
            <a:off x="2514601" y="381000"/>
            <a:ext cx="6465887"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Link state routing table for router A</a:t>
            </a:r>
            <a:endParaRPr/>
          </a:p>
        </p:txBody>
      </p:sp>
      <p:sp>
        <p:nvSpPr>
          <p:cNvPr id="1087" name="Google Shape;1087;p111"/>
          <p:cNvSpPr txBox="1"/>
          <p:nvPr/>
        </p:nvSpPr>
        <p:spPr>
          <a:xfrm>
            <a:off x="2514600" y="1300163"/>
            <a:ext cx="81534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Each router uses the shortest-path tree method to construct its routing table.</a:t>
            </a:r>
            <a:endParaRPr/>
          </a:p>
        </p:txBody>
      </p:sp>
      <p:graphicFrame>
        <p:nvGraphicFramePr>
          <p:cNvPr id="1088" name="Google Shape;1088;p111"/>
          <p:cNvGraphicFramePr/>
          <p:nvPr/>
        </p:nvGraphicFramePr>
        <p:xfrm>
          <a:off x="2743200" y="2286000"/>
          <a:ext cx="3000000" cy="3000000"/>
        </p:xfrm>
        <a:graphic>
          <a:graphicData uri="http://schemas.openxmlformats.org/drawingml/2006/table">
            <a:tbl>
              <a:tblPr>
                <a:noFill/>
                <a:tableStyleId>{44E8F1FB-9DB5-4759-BFF5-695FA2D1DE2F}</a:tableStyleId>
              </a:tblPr>
              <a:tblGrid>
                <a:gridCol w="1524000"/>
                <a:gridCol w="1524000"/>
                <a:gridCol w="1524000"/>
                <a:gridCol w="1524000"/>
              </a:tblGrid>
              <a:tr h="371475">
                <a:tc>
                  <a:txBody>
                    <a:bodyPr/>
                    <a:lstStyle/>
                    <a:p>
                      <a:pPr indent="0" lvl="0" marL="0" marR="0" rtl="0" algn="ctr">
                        <a:lnSpc>
                          <a:spcPct val="100000"/>
                        </a:lnSpc>
                        <a:spcBef>
                          <a:spcPts val="0"/>
                        </a:spcBef>
                        <a:spcAft>
                          <a:spcPts val="0"/>
                        </a:spcAft>
                        <a:buClr>
                          <a:srgbClr val="FFFFFF"/>
                        </a:buClr>
                        <a:buSzPts val="1800"/>
                        <a:buFont typeface="Times New Roman"/>
                        <a:buNone/>
                      </a:pPr>
                      <a:r>
                        <a:rPr b="1" i="0" lang="en-US" sz="1800" u="none" cap="none" strike="noStrike">
                          <a:solidFill>
                            <a:srgbClr val="FFFFFF"/>
                          </a:solidFill>
                          <a:latin typeface="Times New Roman"/>
                          <a:ea typeface="Times New Roman"/>
                          <a:cs typeface="Times New Roman"/>
                          <a:sym typeface="Times New Roman"/>
                        </a:rPr>
                        <a:t>Network</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Times New Roman"/>
                        <a:buNone/>
                      </a:pPr>
                      <a:r>
                        <a:rPr b="1" i="0" lang="en-US" sz="1800" u="none" cap="none" strike="noStrike">
                          <a:solidFill>
                            <a:srgbClr val="FFFFFF"/>
                          </a:solidFill>
                          <a:latin typeface="Times New Roman"/>
                          <a:ea typeface="Times New Roman"/>
                          <a:cs typeface="Times New Roman"/>
                          <a:sym typeface="Times New Roman"/>
                        </a:rPr>
                        <a:t>Cost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Times New Roman"/>
                        <a:buNone/>
                      </a:pPr>
                      <a:r>
                        <a:rPr b="1" i="0" lang="en-US" sz="1800" u="none" cap="none" strike="noStrike">
                          <a:solidFill>
                            <a:srgbClr val="FFFFFF"/>
                          </a:solidFill>
                          <a:latin typeface="Times New Roman"/>
                          <a:ea typeface="Times New Roman"/>
                          <a:cs typeface="Times New Roman"/>
                          <a:sym typeface="Times New Roman"/>
                        </a:rPr>
                        <a:t>Next router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Times New Roman"/>
                        <a:buNone/>
                      </a:pPr>
                      <a:r>
                        <a:rPr b="1" i="0" lang="en-US" sz="1800" u="none" cap="none" strike="noStrike">
                          <a:solidFill>
                            <a:srgbClr val="FFFFFF"/>
                          </a:solidFill>
                          <a:latin typeface="Times New Roman"/>
                          <a:ea typeface="Times New Roman"/>
                          <a:cs typeface="Times New Roman"/>
                          <a:sym typeface="Times New Roman"/>
                        </a:rPr>
                        <a:t>Other infor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1475">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N1</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5</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imes New Roman"/>
                        <a:ea typeface="Times New Roman"/>
                        <a:cs typeface="Times New Roman"/>
                        <a:sym typeface="Times New Roman"/>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imes New Roman"/>
                        <a:ea typeface="Times New Roman"/>
                        <a:cs typeface="Times New Roman"/>
                        <a:sym typeface="Times New Roman"/>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r h="371475">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N2</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7</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C</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imes New Roman"/>
                        <a:ea typeface="Times New Roman"/>
                        <a:cs typeface="Times New Roman"/>
                        <a:sym typeface="Times New Roman"/>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r>
              <a:tr h="371475">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N3</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10</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D</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imes New Roman"/>
                        <a:ea typeface="Times New Roman"/>
                        <a:cs typeface="Times New Roman"/>
                        <a:sym typeface="Times New Roman"/>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r h="371475">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N4</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11</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B</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imes New Roman"/>
                        <a:ea typeface="Times New Roman"/>
                        <a:cs typeface="Times New Roman"/>
                        <a:sym typeface="Times New Roman"/>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r>
              <a:tr h="371475">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N5</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15</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D</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imes New Roman"/>
                        <a:ea typeface="Times New Roman"/>
                        <a:cs typeface="Times New Roman"/>
                        <a:sym typeface="Times New Roman"/>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2" name="Shape 1092"/>
        <p:cNvGrpSpPr/>
        <p:nvPr/>
      </p:nvGrpSpPr>
      <p:grpSpPr>
        <a:xfrm>
          <a:off x="0" y="0"/>
          <a:ext cx="0" cy="0"/>
          <a:chOff x="0" y="0"/>
          <a:chExt cx="0" cy="0"/>
        </a:xfrm>
      </p:grpSpPr>
      <p:sp>
        <p:nvSpPr>
          <p:cNvPr id="1093" name="Google Shape;1093;p112"/>
          <p:cNvSpPr/>
          <p:nvPr/>
        </p:nvSpPr>
        <p:spPr>
          <a:xfrm>
            <a:off x="2514600" y="152400"/>
            <a:ext cx="8153400" cy="274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2"/>
              </a:buClr>
              <a:buSzPts val="1600"/>
              <a:buFont typeface="Noto Sans Symbols"/>
              <a:buChar char="❑"/>
            </a:pPr>
            <a:r>
              <a:rPr b="1" lang="en-US" sz="2000">
                <a:solidFill>
                  <a:srgbClr val="0070C0"/>
                </a:solidFill>
                <a:latin typeface="Times New Roman"/>
                <a:ea typeface="Times New Roman"/>
                <a:cs typeface="Times New Roman"/>
                <a:sym typeface="Times New Roman"/>
              </a:rPr>
              <a:t>Flooding</a:t>
            </a:r>
            <a:endParaRPr/>
          </a:p>
          <a:p>
            <a:pPr indent="-342900" lvl="0" marL="342900" marR="0" rtl="0" algn="just">
              <a:spcBef>
                <a:spcPts val="360"/>
              </a:spcBef>
              <a:spcAft>
                <a:spcPts val="0"/>
              </a:spcAft>
              <a:buClr>
                <a:schemeClr val="dk2"/>
              </a:buClr>
              <a:buSzPts val="1440"/>
              <a:buFont typeface="Noto Sans Symbols"/>
              <a:buChar char="❖"/>
            </a:pPr>
            <a:r>
              <a:rPr lang="en-US" sz="1800">
                <a:solidFill>
                  <a:schemeClr val="dk1"/>
                </a:solidFill>
                <a:latin typeface="Times New Roman"/>
                <a:ea typeface="Times New Roman"/>
                <a:cs typeface="Times New Roman"/>
                <a:sym typeface="Times New Roman"/>
              </a:rPr>
              <a:t>Every incoming packet forwarded on every outgoing link except the one it arrived on.</a:t>
            </a:r>
            <a:endParaRPr/>
          </a:p>
          <a:p>
            <a:pPr indent="-342900" lvl="0" marL="342900" marR="0" rtl="0" algn="just">
              <a:spcBef>
                <a:spcPts val="360"/>
              </a:spcBef>
              <a:spcAft>
                <a:spcPts val="0"/>
              </a:spcAft>
              <a:buClr>
                <a:schemeClr val="dk2"/>
              </a:buClr>
              <a:buSzPts val="1440"/>
              <a:buFont typeface="Noto Sans Symbols"/>
              <a:buChar char="❖"/>
            </a:pPr>
            <a:r>
              <a:rPr lang="en-US" sz="1800">
                <a:solidFill>
                  <a:schemeClr val="dk1"/>
                </a:solidFill>
                <a:latin typeface="Times New Roman"/>
                <a:ea typeface="Times New Roman"/>
                <a:cs typeface="Times New Roman"/>
                <a:sym typeface="Times New Roman"/>
              </a:rPr>
              <a:t>Problem: duplicates.</a:t>
            </a:r>
            <a:endParaRPr/>
          </a:p>
          <a:p>
            <a:pPr indent="-342900" lvl="0" marL="342900" marR="0" rtl="0" algn="just">
              <a:spcBef>
                <a:spcPts val="360"/>
              </a:spcBef>
              <a:spcAft>
                <a:spcPts val="0"/>
              </a:spcAft>
              <a:buClr>
                <a:schemeClr val="dk2"/>
              </a:buClr>
              <a:buSzPts val="1440"/>
              <a:buFont typeface="Noto Sans Symbols"/>
              <a:buChar char="❖"/>
            </a:pPr>
            <a:r>
              <a:rPr lang="en-US" sz="1800">
                <a:solidFill>
                  <a:schemeClr val="dk1"/>
                </a:solidFill>
                <a:latin typeface="Times New Roman"/>
                <a:ea typeface="Times New Roman"/>
                <a:cs typeface="Times New Roman"/>
                <a:sym typeface="Times New Roman"/>
              </a:rPr>
              <a:t>Constraining the flood:</a:t>
            </a:r>
            <a:endParaRPr/>
          </a:p>
          <a:p>
            <a:pPr indent="-285750" lvl="1" marL="742950" marR="0" rtl="0" algn="l">
              <a:spcBef>
                <a:spcPts val="360"/>
              </a:spcBef>
              <a:spcAft>
                <a:spcPts val="0"/>
              </a:spcAft>
              <a:buClr>
                <a:schemeClr val="dk2"/>
              </a:buClr>
              <a:buSzPts val="1440"/>
              <a:buFont typeface="Noto Sans Symbols"/>
              <a:buChar char="⮚"/>
            </a:pPr>
            <a:r>
              <a:rPr b="0" i="0" lang="en-US" sz="1800" u="none" cap="none" strike="noStrike">
                <a:solidFill>
                  <a:schemeClr val="dk1"/>
                </a:solidFill>
                <a:latin typeface="Times New Roman"/>
                <a:ea typeface="Times New Roman"/>
                <a:cs typeface="Times New Roman"/>
                <a:sym typeface="Times New Roman"/>
              </a:rPr>
              <a:t>Hop count.</a:t>
            </a:r>
            <a:endParaRPr/>
          </a:p>
          <a:p>
            <a:pPr indent="-285750" lvl="1" marL="742950" marR="0" rtl="0" algn="l">
              <a:spcBef>
                <a:spcPts val="360"/>
              </a:spcBef>
              <a:spcAft>
                <a:spcPts val="0"/>
              </a:spcAft>
              <a:buClr>
                <a:schemeClr val="dk2"/>
              </a:buClr>
              <a:buSzPts val="1440"/>
              <a:buFont typeface="Noto Sans Symbols"/>
              <a:buChar char="⮚"/>
            </a:pPr>
            <a:r>
              <a:rPr b="0" i="0" lang="en-US" sz="1800" u="none" cap="none" strike="noStrike">
                <a:solidFill>
                  <a:schemeClr val="dk1"/>
                </a:solidFill>
                <a:latin typeface="Times New Roman"/>
                <a:ea typeface="Times New Roman"/>
                <a:cs typeface="Times New Roman"/>
                <a:sym typeface="Times New Roman"/>
              </a:rPr>
              <a:t>Keep track of packets that have been flooded.</a:t>
            </a:r>
            <a:endParaRPr/>
          </a:p>
          <a:p>
            <a:pPr indent="-342900" lvl="0" marL="342900" marR="0" rtl="0" algn="l">
              <a:spcBef>
                <a:spcPts val="360"/>
              </a:spcBef>
              <a:spcAft>
                <a:spcPts val="0"/>
              </a:spcAft>
              <a:buClr>
                <a:schemeClr val="dk2"/>
              </a:buClr>
              <a:buSzPts val="1440"/>
              <a:buFont typeface="Noto Sans Symbols"/>
              <a:buChar char="❖"/>
            </a:pPr>
            <a:r>
              <a:rPr lang="en-US" sz="1800">
                <a:solidFill>
                  <a:schemeClr val="dk1"/>
                </a:solidFill>
                <a:latin typeface="Times New Roman"/>
                <a:ea typeface="Times New Roman"/>
                <a:cs typeface="Times New Roman"/>
                <a:sym typeface="Times New Roman"/>
              </a:rPr>
              <a:t>Robust, shortest delay (picks shortest path as one of the paths).</a:t>
            </a:r>
            <a:endParaRPr/>
          </a:p>
          <a:p>
            <a:pPr indent="-165100" lvl="0" marL="342900" marR="0" rtl="0" algn="l">
              <a:spcBef>
                <a:spcPts val="560"/>
              </a:spcBef>
              <a:spcAft>
                <a:spcPts val="0"/>
              </a:spcAft>
              <a:buClr>
                <a:schemeClr val="dk2"/>
              </a:buClr>
              <a:buSzPts val="2800"/>
              <a:buFont typeface="Calibri"/>
              <a:buNone/>
            </a:pPr>
            <a:r>
              <a:t/>
            </a:r>
            <a:endParaRPr i="1" sz="2800">
              <a:solidFill>
                <a:schemeClr val="dk1"/>
              </a:solidFill>
              <a:latin typeface="Helvetica Neue"/>
              <a:ea typeface="Helvetica Neue"/>
              <a:cs typeface="Helvetica Neue"/>
              <a:sym typeface="Helvetica Neue"/>
            </a:endParaRPr>
          </a:p>
        </p:txBody>
      </p:sp>
      <p:pic>
        <p:nvPicPr>
          <p:cNvPr id="1094" name="Google Shape;1094;p112"/>
          <p:cNvPicPr preferRelativeResize="0"/>
          <p:nvPr/>
        </p:nvPicPr>
        <p:blipFill rotWithShape="1">
          <a:blip r:embed="rId3">
            <a:alphaModFix/>
          </a:blip>
          <a:srcRect b="0" l="0" r="0" t="0"/>
          <a:stretch/>
        </p:blipFill>
        <p:spPr>
          <a:xfrm>
            <a:off x="3810000" y="3276601"/>
            <a:ext cx="3733800" cy="33527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1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1100" name="Google Shape;1100;p11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1" name="Google Shape;1101;p113"/>
          <p:cNvSpPr txBox="1"/>
          <p:nvPr>
            <p:ph type="title"/>
          </p:nvPr>
        </p:nvSpPr>
        <p:spPr>
          <a:xfrm>
            <a:off x="814918" y="115888"/>
            <a:ext cx="10653183" cy="1255712"/>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Calibri"/>
              <a:buNone/>
            </a:pPr>
            <a:r>
              <a:rPr lang="en-US">
                <a:solidFill>
                  <a:srgbClr val="000099"/>
                </a:solidFill>
              </a:rPr>
              <a:t>Internetwork Routing</a:t>
            </a:r>
            <a:endParaRPr/>
          </a:p>
        </p:txBody>
      </p:sp>
      <p:sp>
        <p:nvSpPr>
          <p:cNvPr id="1102" name="Google Shape;1102;p113"/>
          <p:cNvSpPr/>
          <p:nvPr/>
        </p:nvSpPr>
        <p:spPr>
          <a:xfrm>
            <a:off x="4087284" y="1412876"/>
            <a:ext cx="3352800" cy="504825"/>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Adaptive Routing</a:t>
            </a:r>
            <a:endParaRPr/>
          </a:p>
        </p:txBody>
      </p:sp>
      <p:sp>
        <p:nvSpPr>
          <p:cNvPr id="1103" name="Google Shape;1103;p113"/>
          <p:cNvSpPr/>
          <p:nvPr/>
        </p:nvSpPr>
        <p:spPr>
          <a:xfrm>
            <a:off x="1117600" y="2438400"/>
            <a:ext cx="33528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Centralized</a:t>
            </a:r>
            <a:endParaRPr/>
          </a:p>
        </p:txBody>
      </p:sp>
      <p:sp>
        <p:nvSpPr>
          <p:cNvPr id="1104" name="Google Shape;1104;p113"/>
          <p:cNvSpPr/>
          <p:nvPr/>
        </p:nvSpPr>
        <p:spPr>
          <a:xfrm>
            <a:off x="5526617" y="2492376"/>
            <a:ext cx="3352800" cy="555625"/>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Distributed</a:t>
            </a:r>
            <a:endParaRPr/>
          </a:p>
        </p:txBody>
      </p:sp>
      <p:sp>
        <p:nvSpPr>
          <p:cNvPr id="1105" name="Google Shape;1105;p113"/>
          <p:cNvSpPr/>
          <p:nvPr/>
        </p:nvSpPr>
        <p:spPr>
          <a:xfrm>
            <a:off x="1828800" y="3505200"/>
            <a:ext cx="37592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Intradomain routing</a:t>
            </a:r>
            <a:endParaRPr/>
          </a:p>
        </p:txBody>
      </p:sp>
      <p:sp>
        <p:nvSpPr>
          <p:cNvPr id="1106" name="Google Shape;1106;p113"/>
          <p:cNvSpPr/>
          <p:nvPr/>
        </p:nvSpPr>
        <p:spPr>
          <a:xfrm>
            <a:off x="6502400" y="3581400"/>
            <a:ext cx="37592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Interdomain routing</a:t>
            </a:r>
            <a:endParaRPr/>
          </a:p>
        </p:txBody>
      </p:sp>
      <p:sp>
        <p:nvSpPr>
          <p:cNvPr id="1107" name="Google Shape;1107;p113"/>
          <p:cNvSpPr/>
          <p:nvPr/>
        </p:nvSpPr>
        <p:spPr>
          <a:xfrm>
            <a:off x="304800" y="4953000"/>
            <a:ext cx="40640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Distance Vector routing</a:t>
            </a:r>
            <a:endParaRPr/>
          </a:p>
        </p:txBody>
      </p:sp>
      <p:sp>
        <p:nvSpPr>
          <p:cNvPr id="1108" name="Google Shape;1108;p113"/>
          <p:cNvSpPr/>
          <p:nvPr/>
        </p:nvSpPr>
        <p:spPr>
          <a:xfrm>
            <a:off x="5283200" y="4953000"/>
            <a:ext cx="3759200" cy="60960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Link State routing</a:t>
            </a:r>
            <a:endParaRPr/>
          </a:p>
        </p:txBody>
      </p:sp>
      <p:cxnSp>
        <p:nvCxnSpPr>
          <p:cNvPr id="1109" name="Google Shape;1109;p113"/>
          <p:cNvCxnSpPr>
            <a:stCxn id="1102" idx="2"/>
            <a:endCxn id="1103" idx="0"/>
          </p:cNvCxnSpPr>
          <p:nvPr/>
        </p:nvCxnSpPr>
        <p:spPr>
          <a:xfrm flipH="1">
            <a:off x="2793984" y="1917701"/>
            <a:ext cx="2969700" cy="520800"/>
          </a:xfrm>
          <a:prstGeom prst="straightConnector1">
            <a:avLst/>
          </a:prstGeom>
          <a:noFill/>
          <a:ln cap="flat" cmpd="sng" w="19050">
            <a:solidFill>
              <a:schemeClr val="dk1"/>
            </a:solidFill>
            <a:prstDash val="solid"/>
            <a:round/>
            <a:headEnd len="med" w="med" type="none"/>
            <a:tailEnd len="med" w="med" type="triangle"/>
          </a:ln>
        </p:spPr>
      </p:cxnSp>
      <p:cxnSp>
        <p:nvCxnSpPr>
          <p:cNvPr id="1110" name="Google Shape;1110;p113"/>
          <p:cNvCxnSpPr>
            <a:stCxn id="1104" idx="2"/>
            <a:endCxn id="1106" idx="0"/>
          </p:cNvCxnSpPr>
          <p:nvPr/>
        </p:nvCxnSpPr>
        <p:spPr>
          <a:xfrm>
            <a:off x="7203017" y="3048001"/>
            <a:ext cx="1179000" cy="533400"/>
          </a:xfrm>
          <a:prstGeom prst="straightConnector1">
            <a:avLst/>
          </a:prstGeom>
          <a:noFill/>
          <a:ln cap="flat" cmpd="sng" w="19050">
            <a:solidFill>
              <a:schemeClr val="dk1"/>
            </a:solidFill>
            <a:prstDash val="solid"/>
            <a:round/>
            <a:headEnd len="med" w="med" type="none"/>
            <a:tailEnd len="med" w="med" type="triangle"/>
          </a:ln>
        </p:spPr>
      </p:cxnSp>
      <p:cxnSp>
        <p:nvCxnSpPr>
          <p:cNvPr id="1111" name="Google Shape;1111;p113"/>
          <p:cNvCxnSpPr>
            <a:stCxn id="1104" idx="2"/>
            <a:endCxn id="1105" idx="0"/>
          </p:cNvCxnSpPr>
          <p:nvPr/>
        </p:nvCxnSpPr>
        <p:spPr>
          <a:xfrm flipH="1">
            <a:off x="3708317" y="3048001"/>
            <a:ext cx="3494700" cy="457200"/>
          </a:xfrm>
          <a:prstGeom prst="straightConnector1">
            <a:avLst/>
          </a:prstGeom>
          <a:noFill/>
          <a:ln cap="flat" cmpd="sng" w="19050">
            <a:solidFill>
              <a:schemeClr val="dk1"/>
            </a:solidFill>
            <a:prstDash val="solid"/>
            <a:round/>
            <a:headEnd len="med" w="med" type="none"/>
            <a:tailEnd len="med" w="med" type="triangle"/>
          </a:ln>
        </p:spPr>
      </p:cxnSp>
      <p:cxnSp>
        <p:nvCxnSpPr>
          <p:cNvPr id="1112" name="Google Shape;1112;p113"/>
          <p:cNvCxnSpPr>
            <a:stCxn id="1105" idx="2"/>
            <a:endCxn id="1107" idx="0"/>
          </p:cNvCxnSpPr>
          <p:nvPr/>
        </p:nvCxnSpPr>
        <p:spPr>
          <a:xfrm flipH="1">
            <a:off x="2336800" y="4114800"/>
            <a:ext cx="1371600" cy="838200"/>
          </a:xfrm>
          <a:prstGeom prst="straightConnector1">
            <a:avLst/>
          </a:prstGeom>
          <a:noFill/>
          <a:ln cap="flat" cmpd="sng" w="19050">
            <a:solidFill>
              <a:schemeClr val="dk1"/>
            </a:solidFill>
            <a:prstDash val="solid"/>
            <a:round/>
            <a:headEnd len="med" w="med" type="none"/>
            <a:tailEnd len="med" w="med" type="triangle"/>
          </a:ln>
        </p:spPr>
      </p:cxnSp>
      <p:cxnSp>
        <p:nvCxnSpPr>
          <p:cNvPr id="1113" name="Google Shape;1113;p113"/>
          <p:cNvCxnSpPr>
            <a:stCxn id="1105" idx="2"/>
            <a:endCxn id="1108" idx="0"/>
          </p:cNvCxnSpPr>
          <p:nvPr/>
        </p:nvCxnSpPr>
        <p:spPr>
          <a:xfrm>
            <a:off x="3708400" y="4114800"/>
            <a:ext cx="3454500" cy="838200"/>
          </a:xfrm>
          <a:prstGeom prst="straightConnector1">
            <a:avLst/>
          </a:prstGeom>
          <a:noFill/>
          <a:ln cap="flat" cmpd="sng" w="19050">
            <a:solidFill>
              <a:schemeClr val="dk1"/>
            </a:solidFill>
            <a:prstDash val="solid"/>
            <a:round/>
            <a:headEnd len="med" w="med" type="none"/>
            <a:tailEnd len="med" w="med" type="triangle"/>
          </a:ln>
        </p:spPr>
      </p:cxnSp>
      <p:sp>
        <p:nvSpPr>
          <p:cNvPr id="1114" name="Google Shape;1114;p113"/>
          <p:cNvSpPr/>
          <p:nvPr/>
        </p:nvSpPr>
        <p:spPr>
          <a:xfrm>
            <a:off x="1016000" y="3429000"/>
            <a:ext cx="914400" cy="5334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accent2"/>
                </a:solidFill>
                <a:latin typeface="Calibri"/>
                <a:ea typeface="Calibri"/>
                <a:cs typeface="Calibri"/>
                <a:sym typeface="Calibri"/>
              </a:rPr>
              <a:t>[IGP]</a:t>
            </a:r>
            <a:endParaRPr/>
          </a:p>
        </p:txBody>
      </p:sp>
      <p:sp>
        <p:nvSpPr>
          <p:cNvPr id="1115" name="Google Shape;1115;p113"/>
          <p:cNvSpPr/>
          <p:nvPr/>
        </p:nvSpPr>
        <p:spPr>
          <a:xfrm>
            <a:off x="10261600" y="3429000"/>
            <a:ext cx="914400" cy="5334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accent2"/>
                </a:solidFill>
                <a:latin typeface="Calibri"/>
                <a:ea typeface="Calibri"/>
                <a:cs typeface="Calibri"/>
                <a:sym typeface="Calibri"/>
              </a:rPr>
              <a:t>[</a:t>
            </a:r>
            <a:r>
              <a:rPr lang="en-US" sz="1800">
                <a:solidFill>
                  <a:schemeClr val="accent2"/>
                </a:solidFill>
                <a:latin typeface="Comic Sans MS"/>
                <a:ea typeface="Comic Sans MS"/>
                <a:cs typeface="Comic Sans MS"/>
                <a:sym typeface="Comic Sans MS"/>
              </a:rPr>
              <a:t>EGP</a:t>
            </a:r>
            <a:r>
              <a:rPr lang="en-US" sz="1800">
                <a:solidFill>
                  <a:schemeClr val="accent2"/>
                </a:solidFill>
                <a:latin typeface="Calibri"/>
                <a:ea typeface="Calibri"/>
                <a:cs typeface="Calibri"/>
                <a:sym typeface="Calibri"/>
              </a:rPr>
              <a:t>]</a:t>
            </a:r>
            <a:endParaRPr/>
          </a:p>
        </p:txBody>
      </p:sp>
      <p:sp>
        <p:nvSpPr>
          <p:cNvPr id="1116" name="Google Shape;1116;p113"/>
          <p:cNvSpPr/>
          <p:nvPr/>
        </p:nvSpPr>
        <p:spPr>
          <a:xfrm>
            <a:off x="7112000" y="4038600"/>
            <a:ext cx="2438400" cy="4572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BGP</a:t>
            </a: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IDRP</a:t>
            </a:r>
            <a:r>
              <a:rPr lang="en-US" sz="1800">
                <a:solidFill>
                  <a:schemeClr val="dk1"/>
                </a:solidFill>
                <a:latin typeface="Calibri"/>
                <a:ea typeface="Calibri"/>
                <a:cs typeface="Calibri"/>
                <a:sym typeface="Calibri"/>
              </a:rPr>
              <a:t>]</a:t>
            </a:r>
            <a:endParaRPr sz="1800">
              <a:solidFill>
                <a:schemeClr val="accent2"/>
              </a:solidFill>
              <a:latin typeface="Calibri"/>
              <a:ea typeface="Calibri"/>
              <a:cs typeface="Calibri"/>
              <a:sym typeface="Calibri"/>
            </a:endParaRPr>
          </a:p>
        </p:txBody>
      </p:sp>
      <p:sp>
        <p:nvSpPr>
          <p:cNvPr id="1117" name="Google Shape;1117;p113"/>
          <p:cNvSpPr/>
          <p:nvPr/>
        </p:nvSpPr>
        <p:spPr>
          <a:xfrm>
            <a:off x="5384800" y="5562600"/>
            <a:ext cx="3657600" cy="4572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OSPF</a:t>
            </a: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IS-IS</a:t>
            </a: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PNNI</a:t>
            </a:r>
            <a:r>
              <a:rPr lang="en-US" sz="1800">
                <a:solidFill>
                  <a:schemeClr val="dk1"/>
                </a:solidFill>
                <a:latin typeface="Calibri"/>
                <a:ea typeface="Calibri"/>
                <a:cs typeface="Calibri"/>
                <a:sym typeface="Calibri"/>
              </a:rPr>
              <a:t>]</a:t>
            </a:r>
            <a:endParaRPr sz="1800">
              <a:solidFill>
                <a:schemeClr val="accent2"/>
              </a:solidFill>
              <a:latin typeface="Calibri"/>
              <a:ea typeface="Calibri"/>
              <a:cs typeface="Calibri"/>
              <a:sym typeface="Calibri"/>
            </a:endParaRPr>
          </a:p>
        </p:txBody>
      </p:sp>
      <p:sp>
        <p:nvSpPr>
          <p:cNvPr id="1118" name="Google Shape;1118;p113"/>
          <p:cNvSpPr/>
          <p:nvPr/>
        </p:nvSpPr>
        <p:spPr>
          <a:xfrm>
            <a:off x="2032000" y="5562600"/>
            <a:ext cx="1219200" cy="4572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t>
            </a:r>
            <a:r>
              <a:rPr lang="en-US" sz="1800">
                <a:solidFill>
                  <a:schemeClr val="dk1"/>
                </a:solidFill>
                <a:latin typeface="Comic Sans MS"/>
                <a:ea typeface="Comic Sans MS"/>
                <a:cs typeface="Comic Sans MS"/>
                <a:sym typeface="Comic Sans MS"/>
              </a:rPr>
              <a:t>RIP</a:t>
            </a:r>
            <a:r>
              <a:rPr lang="en-US" sz="1800">
                <a:solidFill>
                  <a:schemeClr val="dk1"/>
                </a:solidFill>
                <a:latin typeface="Calibri"/>
                <a:ea typeface="Calibri"/>
                <a:cs typeface="Calibri"/>
                <a:sym typeface="Calibri"/>
              </a:rPr>
              <a:t>]</a:t>
            </a:r>
            <a:endParaRPr sz="1800">
              <a:solidFill>
                <a:schemeClr val="accent2"/>
              </a:solidFill>
              <a:latin typeface="Calibri"/>
              <a:ea typeface="Calibri"/>
              <a:cs typeface="Calibri"/>
              <a:sym typeface="Calibri"/>
            </a:endParaRPr>
          </a:p>
        </p:txBody>
      </p:sp>
      <p:sp>
        <p:nvSpPr>
          <p:cNvPr id="1119" name="Google Shape;1119;p113"/>
          <p:cNvSpPr/>
          <p:nvPr/>
        </p:nvSpPr>
        <p:spPr>
          <a:xfrm>
            <a:off x="101600" y="4114800"/>
            <a:ext cx="2336800" cy="4572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33CC"/>
                </a:solidFill>
                <a:latin typeface="Calibri"/>
                <a:ea typeface="Calibri"/>
                <a:cs typeface="Calibri"/>
                <a:sym typeface="Calibri"/>
              </a:rPr>
              <a:t>Interior</a:t>
            </a:r>
            <a:endParaRPr/>
          </a:p>
          <a:p>
            <a:pPr indent="0" lvl="0" marL="0" marR="0" rtl="0" algn="ctr">
              <a:spcBef>
                <a:spcPts val="0"/>
              </a:spcBef>
              <a:spcAft>
                <a:spcPts val="0"/>
              </a:spcAft>
              <a:buNone/>
            </a:pPr>
            <a:r>
              <a:rPr lang="en-US" sz="1800">
                <a:solidFill>
                  <a:srgbClr val="0033CC"/>
                </a:solidFill>
                <a:latin typeface="Calibri"/>
                <a:ea typeface="Calibri"/>
                <a:cs typeface="Calibri"/>
                <a:sym typeface="Calibri"/>
              </a:rPr>
              <a:t>Gateway Protocols</a:t>
            </a:r>
            <a:endParaRPr/>
          </a:p>
        </p:txBody>
      </p:sp>
      <p:sp>
        <p:nvSpPr>
          <p:cNvPr id="1120" name="Google Shape;1120;p113"/>
          <p:cNvSpPr/>
          <p:nvPr/>
        </p:nvSpPr>
        <p:spPr>
          <a:xfrm>
            <a:off x="9652000" y="4114800"/>
            <a:ext cx="2336800" cy="609600"/>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33CC"/>
                </a:solidFill>
                <a:latin typeface="Calibri"/>
                <a:ea typeface="Calibri"/>
                <a:cs typeface="Calibri"/>
                <a:sym typeface="Calibri"/>
              </a:rPr>
              <a:t>Exterior</a:t>
            </a:r>
            <a:endParaRPr/>
          </a:p>
          <a:p>
            <a:pPr indent="0" lvl="0" marL="0" marR="0" rtl="0" algn="ctr">
              <a:spcBef>
                <a:spcPts val="0"/>
              </a:spcBef>
              <a:spcAft>
                <a:spcPts val="0"/>
              </a:spcAft>
              <a:buNone/>
            </a:pPr>
            <a:r>
              <a:rPr lang="en-US" sz="1800">
                <a:solidFill>
                  <a:srgbClr val="0033CC"/>
                </a:solidFill>
                <a:latin typeface="Calibri"/>
                <a:ea typeface="Calibri"/>
                <a:cs typeface="Calibri"/>
                <a:sym typeface="Calibri"/>
              </a:rPr>
              <a:t>Gateway Protocols</a:t>
            </a:r>
            <a:endParaRPr/>
          </a:p>
        </p:txBody>
      </p:sp>
      <p:sp>
        <p:nvSpPr>
          <p:cNvPr id="1121" name="Google Shape;1121;p113"/>
          <p:cNvSpPr/>
          <p:nvPr/>
        </p:nvSpPr>
        <p:spPr>
          <a:xfrm>
            <a:off x="8695267" y="2530476"/>
            <a:ext cx="3352800" cy="466725"/>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Isolated</a:t>
            </a:r>
            <a:endParaRPr/>
          </a:p>
        </p:txBody>
      </p:sp>
      <p:cxnSp>
        <p:nvCxnSpPr>
          <p:cNvPr id="1122" name="Google Shape;1122;p113"/>
          <p:cNvCxnSpPr>
            <a:stCxn id="1102" idx="2"/>
          </p:cNvCxnSpPr>
          <p:nvPr/>
        </p:nvCxnSpPr>
        <p:spPr>
          <a:xfrm>
            <a:off x="5763684" y="1917701"/>
            <a:ext cx="1399200" cy="574800"/>
          </a:xfrm>
          <a:prstGeom prst="straightConnector1">
            <a:avLst/>
          </a:prstGeom>
          <a:noFill/>
          <a:ln cap="flat" cmpd="sng" w="19050">
            <a:solidFill>
              <a:schemeClr val="dk1"/>
            </a:solidFill>
            <a:prstDash val="solid"/>
            <a:round/>
            <a:headEnd len="med" w="med" type="none"/>
            <a:tailEnd len="med" w="med" type="triangle"/>
          </a:ln>
        </p:spPr>
      </p:cxnSp>
      <p:cxnSp>
        <p:nvCxnSpPr>
          <p:cNvPr id="1123" name="Google Shape;1123;p113"/>
          <p:cNvCxnSpPr>
            <a:stCxn id="1102" idx="2"/>
            <a:endCxn id="1121" idx="0"/>
          </p:cNvCxnSpPr>
          <p:nvPr/>
        </p:nvCxnSpPr>
        <p:spPr>
          <a:xfrm>
            <a:off x="5763684" y="1917701"/>
            <a:ext cx="4608000" cy="6129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1129" name="Google Shape;1129;p11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0" name="Google Shape;1130;p114"/>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Calibri"/>
              <a:buNone/>
            </a:pPr>
            <a:r>
              <a:rPr lang="en-US">
                <a:solidFill>
                  <a:srgbClr val="000099"/>
                </a:solidFill>
              </a:rPr>
              <a:t>Adaptive Routing</a:t>
            </a:r>
            <a:endParaRPr/>
          </a:p>
        </p:txBody>
      </p:sp>
      <p:sp>
        <p:nvSpPr>
          <p:cNvPr id="1131" name="Google Shape;1131;p114"/>
          <p:cNvSpPr txBox="1"/>
          <p:nvPr>
            <p:ph idx="1" type="body"/>
          </p:nvPr>
        </p:nvSpPr>
        <p:spPr>
          <a:xfrm>
            <a:off x="914400" y="1557338"/>
            <a:ext cx="10363200" cy="4114800"/>
          </a:xfrm>
          <a:prstGeom prst="rect">
            <a:avLst/>
          </a:prstGeom>
          <a:noFill/>
          <a:ln>
            <a:noFill/>
          </a:ln>
        </p:spPr>
        <p:txBody>
          <a:bodyPr anchorCtr="0" anchor="t" bIns="45700" lIns="91425" spcFirstLastPara="1" rIns="91425" wrap="square" tIns="45700">
            <a:noAutofit/>
          </a:bodyPr>
          <a:lstStyle/>
          <a:p>
            <a:pPr indent="-609600" lvl="0" marL="609600" rtl="0" algn="l">
              <a:lnSpc>
                <a:spcPct val="90000"/>
              </a:lnSpc>
              <a:spcBef>
                <a:spcPts val="0"/>
              </a:spcBef>
              <a:spcAft>
                <a:spcPts val="0"/>
              </a:spcAft>
              <a:buClr>
                <a:schemeClr val="dk1"/>
              </a:buClr>
              <a:buSzPts val="3200"/>
              <a:buFont typeface="Calibri"/>
              <a:buNone/>
            </a:pPr>
            <a:r>
              <a:rPr lang="en-US"/>
              <a:t>Basic functions:</a:t>
            </a:r>
            <a:endParaRPr/>
          </a:p>
          <a:p>
            <a:pPr indent="-609600" lvl="0" marL="609600" rtl="0" algn="l">
              <a:lnSpc>
                <a:spcPct val="90000"/>
              </a:lnSpc>
              <a:spcBef>
                <a:spcPts val="640"/>
              </a:spcBef>
              <a:spcAft>
                <a:spcPts val="0"/>
              </a:spcAft>
              <a:buClr>
                <a:schemeClr val="dk1"/>
              </a:buClr>
              <a:buSzPts val="3200"/>
              <a:buFont typeface="Calibri"/>
              <a:buAutoNum type="arabicPeriod"/>
            </a:pPr>
            <a:r>
              <a:rPr lang="en-US"/>
              <a:t>Measurement of pertinent network data.</a:t>
            </a:r>
            <a:endParaRPr/>
          </a:p>
          <a:p>
            <a:pPr indent="-609600" lvl="0" marL="609600" rtl="0" algn="l">
              <a:lnSpc>
                <a:spcPct val="90000"/>
              </a:lnSpc>
              <a:spcBef>
                <a:spcPts val="640"/>
              </a:spcBef>
              <a:spcAft>
                <a:spcPts val="0"/>
              </a:spcAft>
              <a:buClr>
                <a:schemeClr val="dk1"/>
              </a:buClr>
              <a:buSzPts val="3200"/>
              <a:buFont typeface="Calibri"/>
              <a:buAutoNum type="arabicPeriod"/>
            </a:pPr>
            <a:r>
              <a:rPr lang="en-US"/>
              <a:t>Forwarding of information to where the routing computation will be done.</a:t>
            </a:r>
            <a:endParaRPr/>
          </a:p>
          <a:p>
            <a:pPr indent="-609600" lvl="0" marL="609600" rtl="0" algn="l">
              <a:lnSpc>
                <a:spcPct val="90000"/>
              </a:lnSpc>
              <a:spcBef>
                <a:spcPts val="640"/>
              </a:spcBef>
              <a:spcAft>
                <a:spcPts val="0"/>
              </a:spcAft>
              <a:buClr>
                <a:schemeClr val="dk1"/>
              </a:buClr>
              <a:buSzPts val="3200"/>
              <a:buFont typeface="Calibri"/>
              <a:buAutoNum type="arabicPeriod"/>
            </a:pPr>
            <a:r>
              <a:rPr lang="en-US"/>
              <a:t>Compute the routing tables.</a:t>
            </a:r>
            <a:endParaRPr/>
          </a:p>
          <a:p>
            <a:pPr indent="-609600" lvl="0" marL="609600" rtl="0" algn="l">
              <a:lnSpc>
                <a:spcPct val="90000"/>
              </a:lnSpc>
              <a:spcBef>
                <a:spcPts val="640"/>
              </a:spcBef>
              <a:spcAft>
                <a:spcPts val="0"/>
              </a:spcAft>
              <a:buClr>
                <a:schemeClr val="dk1"/>
              </a:buClr>
              <a:buSzPts val="3200"/>
              <a:buFont typeface="Calibri"/>
              <a:buAutoNum type="arabicPeriod"/>
            </a:pPr>
            <a:r>
              <a:rPr lang="en-US"/>
              <a:t>Convert the routing table information into a </a:t>
            </a:r>
            <a:r>
              <a:rPr lang="en-US">
                <a:solidFill>
                  <a:srgbClr val="990000"/>
                </a:solidFill>
                <a:latin typeface="Comic Sans MS"/>
                <a:ea typeface="Comic Sans MS"/>
                <a:cs typeface="Comic Sans MS"/>
                <a:sym typeface="Comic Sans MS"/>
              </a:rPr>
              <a:t>routing decision</a:t>
            </a:r>
            <a:r>
              <a:rPr lang="en-US">
                <a:solidFill>
                  <a:srgbClr val="990000"/>
                </a:solidFill>
              </a:rPr>
              <a:t> </a:t>
            </a:r>
            <a:r>
              <a:rPr lang="en-US"/>
              <a:t>and then </a:t>
            </a:r>
            <a:r>
              <a:rPr lang="en-US">
                <a:solidFill>
                  <a:srgbClr val="0099FF"/>
                </a:solidFill>
                <a:latin typeface="Comic Sans MS"/>
                <a:ea typeface="Comic Sans MS"/>
                <a:cs typeface="Comic Sans MS"/>
                <a:sym typeface="Comic Sans MS"/>
              </a:rPr>
              <a:t>dispatch</a:t>
            </a:r>
            <a:r>
              <a:rPr i="1" lang="en-US"/>
              <a:t> </a:t>
            </a:r>
            <a:r>
              <a:rPr lang="en-US"/>
              <a:t>the data packet.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15"/>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1137" name="Google Shape;1137;p115"/>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8" name="Google Shape;1138;p115"/>
          <p:cNvSpPr txBox="1"/>
          <p:nvPr>
            <p:ph type="title"/>
          </p:nvPr>
        </p:nvSpPr>
        <p:spPr>
          <a:xfrm>
            <a:off x="914400" y="228600"/>
            <a:ext cx="10363200" cy="838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Calibri"/>
              <a:buNone/>
            </a:pPr>
            <a:r>
              <a:rPr lang="en-US">
                <a:solidFill>
                  <a:srgbClr val="000099"/>
                </a:solidFill>
              </a:rPr>
              <a:t>Distance Vector Routing</a:t>
            </a:r>
            <a:endParaRPr/>
          </a:p>
        </p:txBody>
      </p:sp>
      <p:sp>
        <p:nvSpPr>
          <p:cNvPr id="1139" name="Google Shape;1139;p115"/>
          <p:cNvSpPr txBox="1"/>
          <p:nvPr>
            <p:ph idx="1" type="body"/>
          </p:nvPr>
        </p:nvSpPr>
        <p:spPr>
          <a:xfrm>
            <a:off x="457200" y="1600200"/>
            <a:ext cx="11582400" cy="49530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Historically known as the </a:t>
            </a:r>
            <a:r>
              <a:rPr b="1" i="1" lang="en-US"/>
              <a:t>old</a:t>
            </a:r>
            <a:r>
              <a:rPr i="1" lang="en-US"/>
              <a:t> </a:t>
            </a:r>
            <a:r>
              <a:rPr lang="en-US"/>
              <a:t>ARPANET routing algorithm {or known as </a:t>
            </a:r>
            <a:r>
              <a:rPr i="1" lang="en-US"/>
              <a:t>Bellman-Ford algorithm</a:t>
            </a:r>
            <a:r>
              <a:rPr lang="en-US"/>
              <a:t>}.</a:t>
            </a:r>
            <a:endParaRPr/>
          </a:p>
          <a:p>
            <a:pPr indent="-342900" lvl="0" marL="342900" rtl="0" algn="l">
              <a:lnSpc>
                <a:spcPct val="90000"/>
              </a:lnSpc>
              <a:spcBef>
                <a:spcPts val="640"/>
              </a:spcBef>
              <a:spcAft>
                <a:spcPts val="0"/>
              </a:spcAft>
              <a:buClr>
                <a:schemeClr val="dk1"/>
              </a:buClr>
              <a:buSzPts val="3200"/>
              <a:buFont typeface="Calibri"/>
              <a:buNone/>
            </a:pPr>
            <a:r>
              <a:rPr lang="en-US"/>
              <a:t>     Basic idea: each network node maintains a Distance Vector table containing the </a:t>
            </a:r>
            <a:r>
              <a:rPr b="1" i="1" lang="en-US"/>
              <a:t>distance</a:t>
            </a:r>
            <a:r>
              <a:rPr lang="en-US"/>
              <a:t> between itself and </a:t>
            </a:r>
            <a:r>
              <a:rPr b="1" lang="en-US" u="sng"/>
              <a:t>ALL </a:t>
            </a:r>
            <a:r>
              <a:rPr lang="en-US" u="sng"/>
              <a:t>possible destination nodes</a:t>
            </a:r>
            <a:r>
              <a:rPr lang="en-US"/>
              <a:t>.</a:t>
            </a:r>
            <a:endParaRPr/>
          </a:p>
          <a:p>
            <a:pPr indent="-342900" lvl="0" marL="342900" rtl="0" algn="l">
              <a:lnSpc>
                <a:spcPct val="90000"/>
              </a:lnSpc>
              <a:spcBef>
                <a:spcPts val="640"/>
              </a:spcBef>
              <a:spcAft>
                <a:spcPts val="0"/>
              </a:spcAft>
              <a:buClr>
                <a:schemeClr val="dk1"/>
              </a:buClr>
              <a:buSzPts val="3200"/>
              <a:buChar char="•"/>
            </a:pPr>
            <a:r>
              <a:rPr lang="en-US"/>
              <a:t>Distances are based on a chosen metric and are computed using information from the </a:t>
            </a:r>
            <a:r>
              <a:rPr b="1" lang="en-US"/>
              <a:t>neighbors’ </a:t>
            </a:r>
            <a:r>
              <a:rPr lang="en-US"/>
              <a:t>distance vectors.</a:t>
            </a:r>
            <a:endParaRPr/>
          </a:p>
          <a:p>
            <a:pPr indent="-342900" lvl="0" marL="342900" rtl="0" algn="l">
              <a:lnSpc>
                <a:spcPct val="90000"/>
              </a:lnSpc>
              <a:spcBef>
                <a:spcPts val="640"/>
              </a:spcBef>
              <a:spcAft>
                <a:spcPts val="0"/>
              </a:spcAft>
              <a:buClr>
                <a:schemeClr val="dk1"/>
              </a:buClr>
              <a:buSzPts val="3200"/>
              <a:buFont typeface="Calibri"/>
              <a:buNone/>
            </a:pPr>
            <a:r>
              <a:t/>
            </a:r>
            <a:endParaRPr/>
          </a:p>
          <a:p>
            <a:pPr indent="-342900" lvl="0" marL="342900" rtl="0" algn="l">
              <a:lnSpc>
                <a:spcPct val="90000"/>
              </a:lnSpc>
              <a:spcBef>
                <a:spcPts val="640"/>
              </a:spcBef>
              <a:spcAft>
                <a:spcPts val="0"/>
              </a:spcAft>
              <a:buClr>
                <a:schemeClr val="dk1"/>
              </a:buClr>
              <a:buSzPts val="3200"/>
              <a:buFont typeface="Calibri"/>
              <a:buNone/>
            </a:pPr>
            <a:r>
              <a:rPr lang="en-US"/>
              <a:t>Metric: usually</a:t>
            </a:r>
            <a:r>
              <a:rPr i="1" lang="en-US"/>
              <a:t> </a:t>
            </a:r>
            <a:r>
              <a:rPr lang="en-US">
                <a:latin typeface="Comic Sans MS"/>
                <a:ea typeface="Comic Sans MS"/>
                <a:cs typeface="Comic Sans MS"/>
                <a:sym typeface="Comic Sans MS"/>
              </a:rPr>
              <a:t>hops</a:t>
            </a:r>
            <a:r>
              <a:rPr i="1" lang="en-US"/>
              <a:t> </a:t>
            </a:r>
            <a:r>
              <a:rPr lang="en-US"/>
              <a:t>or</a:t>
            </a:r>
            <a:r>
              <a:rPr lang="en-US">
                <a:latin typeface="Comic Sans MS"/>
                <a:ea typeface="Comic Sans MS"/>
                <a:cs typeface="Comic Sans MS"/>
                <a:sym typeface="Comic Sans MS"/>
              </a:rPr>
              <a:t> delay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16"/>
          <p:cNvSpPr txBox="1"/>
          <p:nvPr>
            <p:ph type="title"/>
          </p:nvPr>
        </p:nvSpPr>
        <p:spPr>
          <a:xfrm>
            <a:off x="2514600" y="274638"/>
            <a:ext cx="7943088" cy="792162"/>
          </a:xfrm>
          <a:prstGeom prst="rect">
            <a:avLst/>
          </a:prstGeom>
          <a:noFill/>
          <a:ln>
            <a:noFill/>
          </a:ln>
        </p:spPr>
        <p:txBody>
          <a:bodyPr anchorCtr="0" anchor="ctr" bIns="45700" lIns="91425" spcFirstLastPara="1" rIns="91425" wrap="square" tIns="45700">
            <a:noAutofit/>
          </a:bodyPr>
          <a:lstStyle/>
          <a:p>
            <a:pPr indent="-101600" lvl="0" marL="0" rtl="0" algn="ctr">
              <a:spcBef>
                <a:spcPts val="0"/>
              </a:spcBef>
              <a:spcAft>
                <a:spcPts val="0"/>
              </a:spcAft>
              <a:buClr>
                <a:schemeClr val="dk1"/>
              </a:buClr>
              <a:buSzPts val="1600"/>
              <a:buFont typeface="Noto Sans Symbols"/>
              <a:buChar char="❑"/>
            </a:pPr>
            <a:r>
              <a:rPr lang="en-US" sz="2000">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Distance Vector Routing (DVR)</a:t>
            </a:r>
            <a:endParaRPr b="1" sz="2000">
              <a:solidFill>
                <a:srgbClr val="FF0000"/>
              </a:solidFill>
              <a:latin typeface="Times New Roman"/>
              <a:ea typeface="Times New Roman"/>
              <a:cs typeface="Times New Roman"/>
              <a:sym typeface="Times New Roman"/>
            </a:endParaRPr>
          </a:p>
        </p:txBody>
      </p:sp>
      <p:sp>
        <p:nvSpPr>
          <p:cNvPr id="1145" name="Google Shape;1145;p116"/>
          <p:cNvSpPr/>
          <p:nvPr/>
        </p:nvSpPr>
        <p:spPr>
          <a:xfrm>
            <a:off x="2514600" y="990601"/>
            <a:ext cx="8153400" cy="3962400"/>
          </a:xfrm>
          <a:prstGeom prst="rect">
            <a:avLst/>
          </a:prstGeom>
          <a:noFill/>
          <a:ln>
            <a:noFill/>
          </a:ln>
        </p:spPr>
        <p:txBody>
          <a:bodyPr anchorCtr="0" anchor="t" bIns="46025" lIns="92075" spcFirstLastPara="1" rIns="92075" wrap="square" tIns="46025">
            <a:noAutofit/>
          </a:bodyPr>
          <a:lstStyle/>
          <a:p>
            <a:pPr indent="-342900" lvl="0" marL="342900" marR="0" rtl="0" algn="just">
              <a:lnSpc>
                <a:spcPct val="90000"/>
              </a:lnSpc>
              <a:spcBef>
                <a:spcPts val="0"/>
              </a:spcBef>
              <a:spcAft>
                <a:spcPts val="0"/>
              </a:spcAft>
              <a:buClr>
                <a:schemeClr val="dk1"/>
              </a:buClr>
              <a:buSzPts val="1440"/>
              <a:buFont typeface="Noto Sans Symbols"/>
              <a:buChar char="❖"/>
            </a:pPr>
            <a:r>
              <a:rPr lang="en-US" sz="1800">
                <a:solidFill>
                  <a:schemeClr val="dk1"/>
                </a:solidFill>
                <a:latin typeface="Times New Roman"/>
                <a:ea typeface="Times New Roman"/>
                <a:cs typeface="Times New Roman"/>
                <a:sym typeface="Times New Roman"/>
              </a:rPr>
              <a:t>3 keys to understand how this algorithm works:</a:t>
            </a:r>
            <a:endParaRPr/>
          </a:p>
          <a:p>
            <a:pPr indent="-251459" lvl="0" marL="342900" marR="0" rtl="0" algn="just">
              <a:lnSpc>
                <a:spcPct val="90000"/>
              </a:lnSpc>
              <a:spcBef>
                <a:spcPts val="360"/>
              </a:spcBef>
              <a:spcAft>
                <a:spcPts val="0"/>
              </a:spcAft>
              <a:buClr>
                <a:schemeClr val="dk1"/>
              </a:buClr>
              <a:buSzPts val="1440"/>
              <a:buFont typeface="Noto Sans Symbols"/>
              <a:buNone/>
            </a:pPr>
            <a:r>
              <a:t/>
            </a:r>
            <a:endParaRPr sz="1800">
              <a:solidFill>
                <a:schemeClr val="dk1"/>
              </a:solidFill>
              <a:latin typeface="Times New Roman"/>
              <a:ea typeface="Times New Roman"/>
              <a:cs typeface="Times New Roman"/>
              <a:sym typeface="Times New Roman"/>
            </a:endParaRPr>
          </a:p>
          <a:p>
            <a:pPr indent="-342900" lvl="1" marL="800100" marR="0" rtl="0" algn="just">
              <a:lnSpc>
                <a:spcPct val="90000"/>
              </a:lnSpc>
              <a:spcBef>
                <a:spcPts val="360"/>
              </a:spcBef>
              <a:spcAft>
                <a:spcPts val="0"/>
              </a:spcAft>
              <a:buClr>
                <a:schemeClr val="dk1"/>
              </a:buClr>
              <a:buSzPts val="2340"/>
              <a:buFont typeface="Times New Roman"/>
              <a:buChar char="•"/>
            </a:pPr>
            <a:r>
              <a:rPr b="0" i="0" lang="en-US" sz="1800" u="none" cap="none" strike="noStrike">
                <a:solidFill>
                  <a:schemeClr val="dk1"/>
                </a:solidFill>
                <a:latin typeface="Times New Roman"/>
                <a:ea typeface="Times New Roman"/>
                <a:cs typeface="Times New Roman"/>
                <a:sym typeface="Times New Roman"/>
              </a:rPr>
              <a:t>Sharing knowledge about the entire AS. Each router shares its knowledge about the entire AS with neighbours. It sends whatever it has.</a:t>
            </a:r>
            <a:endParaRPr/>
          </a:p>
          <a:p>
            <a:pPr indent="-194309" lvl="1" marL="800100" marR="0" rtl="0" algn="just">
              <a:lnSpc>
                <a:spcPct val="90000"/>
              </a:lnSpc>
              <a:spcBef>
                <a:spcPts val="360"/>
              </a:spcBef>
              <a:spcAft>
                <a:spcPts val="0"/>
              </a:spcAft>
              <a:buClr>
                <a:schemeClr val="dk1"/>
              </a:buClr>
              <a:buSzPts val="2340"/>
              <a:buFont typeface="Calibri"/>
              <a:buNone/>
            </a:pPr>
            <a:r>
              <a:t/>
            </a:r>
            <a:endParaRPr b="0" i="0" sz="1800" u="none" cap="none" strike="noStrike">
              <a:solidFill>
                <a:schemeClr val="dk1"/>
              </a:solidFill>
              <a:latin typeface="Times New Roman"/>
              <a:ea typeface="Times New Roman"/>
              <a:cs typeface="Times New Roman"/>
              <a:sym typeface="Times New Roman"/>
            </a:endParaRPr>
          </a:p>
          <a:p>
            <a:pPr indent="-342900" lvl="1" marL="800100" marR="0" rtl="0" algn="just">
              <a:lnSpc>
                <a:spcPct val="90000"/>
              </a:lnSpc>
              <a:spcBef>
                <a:spcPts val="360"/>
              </a:spcBef>
              <a:spcAft>
                <a:spcPts val="0"/>
              </a:spcAft>
              <a:buClr>
                <a:schemeClr val="dk1"/>
              </a:buClr>
              <a:buSzPts val="2340"/>
              <a:buFont typeface="Times New Roman"/>
              <a:buChar char="•"/>
            </a:pPr>
            <a:r>
              <a:rPr b="0" i="0" lang="en-US" sz="1800" u="none" cap="none" strike="noStrike">
                <a:solidFill>
                  <a:schemeClr val="dk1"/>
                </a:solidFill>
                <a:latin typeface="Times New Roman"/>
                <a:ea typeface="Times New Roman"/>
                <a:cs typeface="Times New Roman"/>
                <a:sym typeface="Times New Roman"/>
              </a:rPr>
              <a:t>Sharing </a:t>
            </a:r>
            <a:r>
              <a:rPr b="0" i="0" lang="en-US" sz="1800" u="none" cap="none" strike="noStrike">
                <a:solidFill>
                  <a:srgbClr val="FF3300"/>
                </a:solidFill>
                <a:latin typeface="Times New Roman"/>
                <a:ea typeface="Times New Roman"/>
                <a:cs typeface="Times New Roman"/>
                <a:sym typeface="Times New Roman"/>
              </a:rPr>
              <a:t>only with immediate neighbours</a:t>
            </a:r>
            <a:r>
              <a:rPr b="0" i="0" lang="en-US" sz="1800" u="none" cap="none" strike="noStrike">
                <a:solidFill>
                  <a:schemeClr val="dk1"/>
                </a:solidFill>
                <a:latin typeface="Times New Roman"/>
                <a:ea typeface="Times New Roman"/>
                <a:cs typeface="Times New Roman"/>
                <a:sym typeface="Times New Roman"/>
              </a:rPr>
              <a:t>. Each router sends whatever knowledge it has thru all its interface.</a:t>
            </a:r>
            <a:endParaRPr/>
          </a:p>
          <a:p>
            <a:pPr indent="-194309" lvl="1" marL="800100" marR="0" rtl="0" algn="just">
              <a:lnSpc>
                <a:spcPct val="90000"/>
              </a:lnSpc>
              <a:spcBef>
                <a:spcPts val="360"/>
              </a:spcBef>
              <a:spcAft>
                <a:spcPts val="0"/>
              </a:spcAft>
              <a:buClr>
                <a:schemeClr val="dk1"/>
              </a:buClr>
              <a:buSzPts val="2340"/>
              <a:buFont typeface="Calibri"/>
              <a:buNone/>
            </a:pPr>
            <a:r>
              <a:t/>
            </a:r>
            <a:endParaRPr b="0" i="0" sz="1800" u="none" cap="none" strike="noStrike">
              <a:solidFill>
                <a:schemeClr val="dk1"/>
              </a:solidFill>
              <a:latin typeface="Times New Roman"/>
              <a:ea typeface="Times New Roman"/>
              <a:cs typeface="Times New Roman"/>
              <a:sym typeface="Times New Roman"/>
            </a:endParaRPr>
          </a:p>
          <a:p>
            <a:pPr indent="-342900" lvl="1" marL="800100" marR="0" rtl="0" algn="just">
              <a:lnSpc>
                <a:spcPct val="90000"/>
              </a:lnSpc>
              <a:spcBef>
                <a:spcPts val="360"/>
              </a:spcBef>
              <a:spcAft>
                <a:spcPts val="0"/>
              </a:spcAft>
              <a:buClr>
                <a:schemeClr val="dk1"/>
              </a:buClr>
              <a:buSzPts val="2340"/>
              <a:buFont typeface="Times New Roman"/>
              <a:buChar char="•"/>
            </a:pPr>
            <a:r>
              <a:rPr b="0" i="0" lang="en-US" sz="1800" u="none" cap="none" strike="noStrike">
                <a:solidFill>
                  <a:schemeClr val="dk1"/>
                </a:solidFill>
                <a:latin typeface="Times New Roman"/>
                <a:ea typeface="Times New Roman"/>
                <a:cs typeface="Times New Roman"/>
                <a:sym typeface="Times New Roman"/>
              </a:rPr>
              <a:t>Sharing at </a:t>
            </a:r>
            <a:r>
              <a:rPr b="0" i="0" lang="en-US" sz="1800" u="none" cap="none" strike="noStrike">
                <a:solidFill>
                  <a:srgbClr val="FF3300"/>
                </a:solidFill>
                <a:latin typeface="Times New Roman"/>
                <a:ea typeface="Times New Roman"/>
                <a:cs typeface="Times New Roman"/>
                <a:sym typeface="Times New Roman"/>
              </a:rPr>
              <a:t>regular intervals</a:t>
            </a:r>
            <a:r>
              <a:rPr b="0" i="0" lang="en-US" sz="1800" u="none" cap="none" strike="noStrike">
                <a:solidFill>
                  <a:schemeClr val="dk1"/>
                </a:solidFill>
                <a:latin typeface="Times New Roman"/>
                <a:ea typeface="Times New Roman"/>
                <a:cs typeface="Times New Roman"/>
                <a:sym typeface="Times New Roman"/>
              </a:rPr>
              <a:t>. sends at fixed intervals, e.g. every 30 sec.</a:t>
            </a:r>
            <a:endParaRPr/>
          </a:p>
          <a:p>
            <a:pPr indent="-342900" lvl="1" marL="800100" marR="0" rtl="0" algn="just">
              <a:lnSpc>
                <a:spcPct val="90000"/>
              </a:lnSpc>
              <a:spcBef>
                <a:spcPts val="36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a:p>
            <a:pPr indent="-342900" lvl="0" marL="342900" marR="0" rtl="0" algn="just">
              <a:lnSpc>
                <a:spcPct val="90000"/>
              </a:lnSpc>
              <a:spcBef>
                <a:spcPts val="360"/>
              </a:spcBef>
              <a:spcAft>
                <a:spcPts val="0"/>
              </a:spcAft>
              <a:buClr>
                <a:schemeClr val="dk1"/>
              </a:buClr>
              <a:buSzPts val="1440"/>
              <a:buFont typeface="Noto Sans Symbols"/>
              <a:buChar char="❖"/>
            </a:pPr>
            <a:r>
              <a:rPr b="1" lang="en-US" sz="1800">
                <a:solidFill>
                  <a:schemeClr val="dk1"/>
                </a:solidFill>
                <a:latin typeface="Times New Roman"/>
                <a:ea typeface="Times New Roman"/>
                <a:cs typeface="Times New Roman"/>
                <a:sym typeface="Times New Roman"/>
              </a:rPr>
              <a:t>Problems:  </a:t>
            </a:r>
            <a:r>
              <a:rPr lang="en-US" sz="1800">
                <a:solidFill>
                  <a:schemeClr val="dk1"/>
                </a:solidFill>
                <a:latin typeface="Times New Roman"/>
                <a:ea typeface="Times New Roman"/>
                <a:cs typeface="Times New Roman"/>
                <a:sym typeface="Times New Roman"/>
              </a:rPr>
              <a:t>Tedious comparing/updating process, slow response to infinite loop problem, huge list to be maintained!!</a:t>
            </a:r>
            <a:endParaRPr/>
          </a:p>
          <a:p>
            <a:pPr indent="-251459" lvl="1" marL="342900" marR="0" rtl="0" algn="just">
              <a:lnSpc>
                <a:spcPct val="90000"/>
              </a:lnSpc>
              <a:spcBef>
                <a:spcPts val="360"/>
              </a:spcBef>
              <a:spcAft>
                <a:spcPts val="0"/>
              </a:spcAft>
              <a:buClr>
                <a:schemeClr val="dk1"/>
              </a:buClr>
              <a:buSzPts val="144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337" name="Google Shape;337;p45"/>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8" name="Google Shape;338;p45"/>
          <p:cNvSpPr txBox="1"/>
          <p:nvPr>
            <p:ph type="title"/>
          </p:nvPr>
        </p:nvSpPr>
        <p:spPr>
          <a:xfrm>
            <a:off x="1981200" y="274638"/>
            <a:ext cx="96012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Comparison</a:t>
            </a:r>
            <a:r>
              <a:rPr lang="en-US" sz="3600"/>
              <a:t> of Virtual-Circuit and Datagram Subnets</a:t>
            </a:r>
            <a:endParaRPr/>
          </a:p>
        </p:txBody>
      </p:sp>
      <p:sp>
        <p:nvSpPr>
          <p:cNvPr id="339" name="Google Shape;339;p45"/>
          <p:cNvSpPr txBox="1"/>
          <p:nvPr/>
        </p:nvSpPr>
        <p:spPr>
          <a:xfrm>
            <a:off x="4423834" y="3095625"/>
            <a:ext cx="1428751"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5-4</a:t>
            </a:r>
            <a:endParaRPr/>
          </a:p>
        </p:txBody>
      </p:sp>
      <p:pic>
        <p:nvPicPr>
          <p:cNvPr descr="5-4" id="340" name="Google Shape;340;p45"/>
          <p:cNvPicPr preferRelativeResize="0"/>
          <p:nvPr/>
        </p:nvPicPr>
        <p:blipFill rotWithShape="1">
          <a:blip r:embed="rId3">
            <a:alphaModFix/>
          </a:blip>
          <a:srcRect b="0" l="0" r="0" t="0"/>
          <a:stretch/>
        </p:blipFill>
        <p:spPr>
          <a:xfrm>
            <a:off x="1142999" y="1524000"/>
            <a:ext cx="10439400" cy="4832352"/>
          </a:xfrm>
          <a:prstGeom prst="rect">
            <a:avLst/>
          </a:prstGeom>
          <a:noFill/>
          <a:ln>
            <a:noFill/>
          </a:ln>
        </p:spPr>
      </p:pic>
      <p:sp>
        <p:nvSpPr>
          <p:cNvPr id="341" name="Google Shape;341;p45"/>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17"/>
          <p:cNvSpPr txBox="1"/>
          <p:nvPr/>
        </p:nvSpPr>
        <p:spPr>
          <a:xfrm>
            <a:off x="2514601" y="152400"/>
            <a:ext cx="789781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folHlink"/>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Initialization of tables in distance vector routing (DVR)</a:t>
            </a:r>
            <a:endParaRPr/>
          </a:p>
        </p:txBody>
      </p:sp>
      <p:pic>
        <p:nvPicPr>
          <p:cNvPr id="1151" name="Google Shape;1151;p117"/>
          <p:cNvPicPr preferRelativeResize="0"/>
          <p:nvPr/>
        </p:nvPicPr>
        <p:blipFill rotWithShape="1">
          <a:blip r:embed="rId3">
            <a:alphaModFix/>
          </a:blip>
          <a:srcRect b="0" l="0" r="0" t="0"/>
          <a:stretch/>
        </p:blipFill>
        <p:spPr>
          <a:xfrm>
            <a:off x="2590800" y="1066801"/>
            <a:ext cx="7840662" cy="44037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18"/>
          <p:cNvSpPr txBox="1"/>
          <p:nvPr/>
        </p:nvSpPr>
        <p:spPr>
          <a:xfrm>
            <a:off x="2895600" y="228600"/>
            <a:ext cx="7112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Updating in distance vector routing example: C to A</a:t>
            </a:r>
            <a:endParaRPr/>
          </a:p>
        </p:txBody>
      </p:sp>
      <p:pic>
        <p:nvPicPr>
          <p:cNvPr id="1157" name="Google Shape;1157;p118"/>
          <p:cNvPicPr preferRelativeResize="0"/>
          <p:nvPr/>
        </p:nvPicPr>
        <p:blipFill rotWithShape="1">
          <a:blip r:embed="rId3">
            <a:alphaModFix/>
          </a:blip>
          <a:srcRect b="0" l="0" r="0" t="0"/>
          <a:stretch/>
        </p:blipFill>
        <p:spPr>
          <a:xfrm>
            <a:off x="2590800" y="1371600"/>
            <a:ext cx="7772400" cy="4550020"/>
          </a:xfrm>
          <a:prstGeom prst="rect">
            <a:avLst/>
          </a:prstGeom>
          <a:noFill/>
          <a:ln>
            <a:noFill/>
          </a:ln>
        </p:spPr>
      </p:pic>
      <p:sp>
        <p:nvSpPr>
          <p:cNvPr id="1158" name="Google Shape;1158;p118"/>
          <p:cNvSpPr txBox="1"/>
          <p:nvPr/>
        </p:nvSpPr>
        <p:spPr>
          <a:xfrm>
            <a:off x="5867401" y="1752601"/>
            <a:ext cx="298938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A  to A via C: ACA = AC+ CA = 2+2</a:t>
            </a:r>
            <a:endParaRPr/>
          </a:p>
        </p:txBody>
      </p:sp>
      <p:sp>
        <p:nvSpPr>
          <p:cNvPr id="1159" name="Google Shape;1159;p118"/>
          <p:cNvSpPr txBox="1"/>
          <p:nvPr/>
        </p:nvSpPr>
        <p:spPr>
          <a:xfrm>
            <a:off x="5867401" y="1981201"/>
            <a:ext cx="298938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A  to B via C: ACB = AC + CB = 2+4</a:t>
            </a:r>
            <a:endParaRPr/>
          </a:p>
        </p:txBody>
      </p:sp>
      <p:sp>
        <p:nvSpPr>
          <p:cNvPr id="1160" name="Google Shape;1160;p118"/>
          <p:cNvSpPr txBox="1"/>
          <p:nvPr/>
        </p:nvSpPr>
        <p:spPr>
          <a:xfrm>
            <a:off x="2654300" y="963613"/>
            <a:ext cx="9964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From C</a:t>
            </a:r>
            <a:endParaRPr/>
          </a:p>
        </p:txBody>
      </p:sp>
      <p:sp>
        <p:nvSpPr>
          <p:cNvPr id="1161" name="Google Shape;1161;p118"/>
          <p:cNvSpPr txBox="1"/>
          <p:nvPr/>
        </p:nvSpPr>
        <p:spPr>
          <a:xfrm>
            <a:off x="4445000" y="925513"/>
            <a:ext cx="9964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From A</a:t>
            </a:r>
            <a:endParaRPr/>
          </a:p>
        </p:txBody>
      </p:sp>
      <p:sp>
        <p:nvSpPr>
          <p:cNvPr id="1162" name="Google Shape;1162;p118"/>
          <p:cNvSpPr txBox="1"/>
          <p:nvPr/>
        </p:nvSpPr>
        <p:spPr>
          <a:xfrm>
            <a:off x="5791200" y="2895601"/>
            <a:ext cx="31242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A to D via C: ACD = AC + CD = 2 + ∞</a:t>
            </a:r>
            <a:endParaRPr/>
          </a:p>
        </p:txBody>
      </p:sp>
      <p:sp>
        <p:nvSpPr>
          <p:cNvPr id="1163" name="Google Shape;1163;p118"/>
          <p:cNvSpPr txBox="1"/>
          <p:nvPr/>
        </p:nvSpPr>
        <p:spPr>
          <a:xfrm>
            <a:off x="2895600" y="4495800"/>
            <a:ext cx="3378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A to C via C: ACC = AC + CC = 2+0</a:t>
            </a:r>
            <a:endParaRPr/>
          </a:p>
        </p:txBody>
      </p:sp>
      <p:sp>
        <p:nvSpPr>
          <p:cNvPr id="1164" name="Google Shape;1164;p118"/>
          <p:cNvSpPr/>
          <p:nvPr/>
        </p:nvSpPr>
        <p:spPr>
          <a:xfrm>
            <a:off x="3810001" y="2590800"/>
            <a:ext cx="621323" cy="1899674"/>
          </a:xfrm>
          <a:custGeom>
            <a:rect b="b" l="l" r="r" t="t"/>
            <a:pathLst>
              <a:path extrusionOk="0" h="1288" w="304">
                <a:moveTo>
                  <a:pt x="304" y="0"/>
                </a:moveTo>
                <a:cubicBezTo>
                  <a:pt x="152" y="252"/>
                  <a:pt x="0" y="505"/>
                  <a:pt x="0" y="720"/>
                </a:cubicBezTo>
                <a:cubicBezTo>
                  <a:pt x="0" y="935"/>
                  <a:pt x="152" y="1111"/>
                  <a:pt x="304" y="1288"/>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65" name="Google Shape;1165;p118"/>
          <p:cNvSpPr txBox="1"/>
          <p:nvPr/>
        </p:nvSpPr>
        <p:spPr>
          <a:xfrm>
            <a:off x="5791201" y="3200401"/>
            <a:ext cx="293076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A to E via C: ACE = AC + CE = 2+4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500"/>
                                        <p:tgtEl>
                                          <p:spTgt spid="1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500"/>
                                        <p:tgtEl>
                                          <p:spTgt spid="1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500"/>
                                        <p:tgtEl>
                                          <p:spTgt spid="1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500"/>
                                        <p:tgtEl>
                                          <p:spTgt spid="1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500"/>
                                        <p:tgtEl>
                                          <p:spTgt spid="1164"/>
                                        </p:tgtEl>
                                      </p:cBhvr>
                                    </p:animEffect>
                                  </p:childTnLst>
                                </p:cTn>
                              </p:par>
                              <p:par>
                                <p:cTn fill="hold" nodeType="with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500"/>
                                        <p:tgtEl>
                                          <p:spTgt spid="1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2">
                                            <p:txEl>
                                              <p:pRg end="0" st="0"/>
                                            </p:txEl>
                                          </p:spTgt>
                                        </p:tgtEl>
                                        <p:attrNameLst>
                                          <p:attrName>style.visibility</p:attrName>
                                        </p:attrNameLst>
                                      </p:cBhvr>
                                      <p:to>
                                        <p:strVal val="visible"/>
                                      </p:to>
                                    </p:set>
                                    <p:animEffect filter="fade" transition="in">
                                      <p:cBhvr>
                                        <p:cTn dur="500"/>
                                        <p:tgtEl>
                                          <p:spTgt spid="1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0" st="0"/>
                                            </p:txEl>
                                          </p:spTgt>
                                        </p:tgtEl>
                                        <p:attrNameLst>
                                          <p:attrName>style.visibility</p:attrName>
                                        </p:attrNameLst>
                                      </p:cBhvr>
                                      <p:to>
                                        <p:strVal val="visible"/>
                                      </p:to>
                                    </p:set>
                                    <p:animEffect filter="fade" transition="in">
                                      <p:cBhvr>
                                        <p:cTn dur="500"/>
                                        <p:tgtEl>
                                          <p:spTgt spid="116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19"/>
          <p:cNvSpPr txBox="1"/>
          <p:nvPr/>
        </p:nvSpPr>
        <p:spPr>
          <a:xfrm>
            <a:off x="2667000" y="584199"/>
            <a:ext cx="7620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folHlink"/>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Final Distance vector routing tables</a:t>
            </a:r>
            <a:endParaRPr/>
          </a:p>
        </p:txBody>
      </p:sp>
      <p:pic>
        <p:nvPicPr>
          <p:cNvPr id="1171" name="Google Shape;1171;p119"/>
          <p:cNvPicPr preferRelativeResize="0"/>
          <p:nvPr/>
        </p:nvPicPr>
        <p:blipFill rotWithShape="1">
          <a:blip r:embed="rId3">
            <a:alphaModFix/>
          </a:blip>
          <a:srcRect b="0" l="0" r="0" t="0"/>
          <a:stretch/>
        </p:blipFill>
        <p:spPr>
          <a:xfrm>
            <a:off x="2667000" y="1295400"/>
            <a:ext cx="7751990" cy="4191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20"/>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Calibri"/>
              <a:buNone/>
            </a:pPr>
            <a:r>
              <a:rPr lang="en-US">
                <a:solidFill>
                  <a:srgbClr val="000099"/>
                </a:solidFill>
              </a:rPr>
              <a:t>Distance Vector Routing</a:t>
            </a:r>
            <a:r>
              <a:rPr lang="en-US"/>
              <a:t> </a:t>
            </a:r>
            <a:endParaRPr/>
          </a:p>
        </p:txBody>
      </p:sp>
      <p:sp>
        <p:nvSpPr>
          <p:cNvPr id="1177" name="Google Shape;1177;p120"/>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533400" lvl="0" marL="533400" rtl="0" algn="l">
              <a:spcBef>
                <a:spcPts val="0"/>
              </a:spcBef>
              <a:spcAft>
                <a:spcPts val="0"/>
              </a:spcAft>
              <a:buClr>
                <a:srgbClr val="006600"/>
              </a:buClr>
              <a:buSzPts val="3200"/>
              <a:buFont typeface="Calibri"/>
              <a:buNone/>
            </a:pPr>
            <a:r>
              <a:rPr lang="en-US">
                <a:solidFill>
                  <a:srgbClr val="006600"/>
                </a:solidFill>
              </a:rPr>
              <a:t>Information kept by DV router </a:t>
            </a:r>
            <a:r>
              <a:rPr lang="en-US"/>
              <a:t> </a:t>
            </a:r>
            <a:endParaRPr/>
          </a:p>
          <a:p>
            <a:pPr indent="-533400" lvl="0" marL="533400" rtl="0" algn="l">
              <a:spcBef>
                <a:spcPts val="640"/>
              </a:spcBef>
              <a:spcAft>
                <a:spcPts val="0"/>
              </a:spcAft>
              <a:buClr>
                <a:schemeClr val="dk1"/>
              </a:buClr>
              <a:buSzPts val="3200"/>
              <a:buFont typeface="Calibri"/>
              <a:buAutoNum type="arabicPeriod"/>
            </a:pPr>
            <a:r>
              <a:rPr lang="en-US"/>
              <a:t>each router has an ID</a:t>
            </a:r>
            <a:endParaRPr/>
          </a:p>
          <a:p>
            <a:pPr indent="-533400" lvl="0" marL="533400" rtl="0" algn="l">
              <a:spcBef>
                <a:spcPts val="640"/>
              </a:spcBef>
              <a:spcAft>
                <a:spcPts val="0"/>
              </a:spcAft>
              <a:buClr>
                <a:schemeClr val="dk1"/>
              </a:buClr>
              <a:buSzPts val="3200"/>
              <a:buFont typeface="Calibri"/>
              <a:buAutoNum type="arabicPeriod"/>
            </a:pPr>
            <a:r>
              <a:rPr lang="en-US"/>
              <a:t>associated with each link connected to a router, there is a link cost (static or dynamic) </a:t>
            </a:r>
            <a:r>
              <a:rPr b="1" lang="en-US">
                <a:solidFill>
                  <a:srgbClr val="006600"/>
                </a:solidFill>
              </a:rPr>
              <a:t>the metric issue!</a:t>
            </a:r>
            <a:endParaRPr/>
          </a:p>
          <a:p>
            <a:pPr indent="-342900" lvl="0" marL="342900" rtl="0" algn="l">
              <a:spcBef>
                <a:spcPts val="1600"/>
              </a:spcBef>
              <a:spcAft>
                <a:spcPts val="0"/>
              </a:spcAft>
              <a:buClr>
                <a:srgbClr val="990000"/>
              </a:buClr>
              <a:buSzPts val="3200"/>
              <a:buChar char="•"/>
            </a:pPr>
            <a:r>
              <a:rPr lang="en-US">
                <a:solidFill>
                  <a:srgbClr val="990000"/>
                </a:solidFill>
              </a:rPr>
              <a:t>Distance Vector Table Initialization</a:t>
            </a:r>
            <a:endParaRPr/>
          </a:p>
          <a:p>
            <a:pPr indent="-342900" lvl="0" marL="342900" rtl="0" algn="l">
              <a:spcBef>
                <a:spcPts val="1600"/>
              </a:spcBef>
              <a:spcAft>
                <a:spcPts val="0"/>
              </a:spcAft>
              <a:buClr>
                <a:schemeClr val="dk1"/>
              </a:buClr>
              <a:buSzPts val="3200"/>
              <a:buChar char="•"/>
            </a:pPr>
            <a:r>
              <a:rPr lang="en-US"/>
              <a:t>Distance to itself  =  0 </a:t>
            </a:r>
            <a:endParaRPr/>
          </a:p>
          <a:p>
            <a:pPr indent="-342900" lvl="0" marL="342900" rtl="0" algn="l">
              <a:spcBef>
                <a:spcPts val="1600"/>
              </a:spcBef>
              <a:spcAft>
                <a:spcPts val="0"/>
              </a:spcAft>
              <a:buClr>
                <a:schemeClr val="dk1"/>
              </a:buClr>
              <a:buSzPts val="3200"/>
              <a:buChar char="•"/>
            </a:pPr>
            <a:r>
              <a:rPr lang="en-US"/>
              <a:t>Distance to ALL other routers  =  infinity number</a:t>
            </a:r>
            <a:endParaRPr>
              <a:solidFill>
                <a:srgbClr val="006600"/>
              </a:solidFill>
            </a:endParaRPr>
          </a:p>
          <a:p>
            <a:pPr indent="-139700" lvl="0" marL="342900" rtl="0" algn="l">
              <a:spcBef>
                <a:spcPts val="640"/>
              </a:spcBef>
              <a:spcAft>
                <a:spcPts val="0"/>
              </a:spcAft>
              <a:buClr>
                <a:schemeClr val="dk1"/>
              </a:buClr>
              <a:buSzPts val="3200"/>
              <a:buNone/>
            </a:pPr>
            <a:r>
              <a:t/>
            </a:r>
            <a:endParaRPr/>
          </a:p>
        </p:txBody>
      </p:sp>
      <p:sp>
        <p:nvSpPr>
          <p:cNvPr id="1178" name="Google Shape;1178;p120"/>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179" name="Google Shape;1179;p120"/>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180" name="Google Shape;1180;p120"/>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21"/>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1186" name="Google Shape;1186;p121"/>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7" name="Google Shape;1187;p121"/>
          <p:cNvSpPr txBox="1"/>
          <p:nvPr>
            <p:ph type="title"/>
          </p:nvPr>
        </p:nvSpPr>
        <p:spPr>
          <a:xfrm>
            <a:off x="637117" y="0"/>
            <a:ext cx="10835216" cy="1295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Times New Roman"/>
              <a:buNone/>
            </a:pPr>
            <a:r>
              <a:rPr lang="en-US" sz="4000">
                <a:solidFill>
                  <a:srgbClr val="000099"/>
                </a:solidFill>
                <a:latin typeface="Times New Roman"/>
                <a:ea typeface="Times New Roman"/>
                <a:cs typeface="Times New Roman"/>
                <a:sym typeface="Times New Roman"/>
              </a:rPr>
              <a:t>Distance Vector Algorithm</a:t>
            </a:r>
            <a:endParaRPr>
              <a:solidFill>
                <a:schemeClr val="accent1"/>
              </a:solidFill>
              <a:latin typeface="Times New Roman"/>
              <a:ea typeface="Times New Roman"/>
              <a:cs typeface="Times New Roman"/>
              <a:sym typeface="Times New Roman"/>
            </a:endParaRPr>
          </a:p>
        </p:txBody>
      </p:sp>
      <p:sp>
        <p:nvSpPr>
          <p:cNvPr id="1188" name="Google Shape;1188;p121"/>
          <p:cNvSpPr txBox="1"/>
          <p:nvPr>
            <p:ph idx="1" type="body"/>
          </p:nvPr>
        </p:nvSpPr>
        <p:spPr>
          <a:xfrm>
            <a:off x="457200" y="1524000"/>
            <a:ext cx="11277600" cy="4724400"/>
          </a:xfrm>
          <a:prstGeom prst="rect">
            <a:avLst/>
          </a:prstGeom>
          <a:noFill/>
          <a:ln cap="flat" cmpd="sng" w="19050">
            <a:solidFill>
              <a:srgbClr val="993366"/>
            </a:solidFill>
            <a:prstDash val="solid"/>
            <a:round/>
            <a:headEnd len="sm" w="sm" type="none"/>
            <a:tailEnd len="sm" w="sm" type="none"/>
          </a:ln>
        </p:spPr>
        <p:txBody>
          <a:bodyPr anchorCtr="0" anchor="t" bIns="45700" lIns="91425" spcFirstLastPara="1" rIns="91425" wrap="square" tIns="45700">
            <a:noAutofit/>
          </a:bodyPr>
          <a:lstStyle/>
          <a:p>
            <a:pPr indent="-609600" lvl="0" marL="609600" rtl="0" algn="l">
              <a:lnSpc>
                <a:spcPct val="90000"/>
              </a:lnSpc>
              <a:spcBef>
                <a:spcPts val="0"/>
              </a:spcBef>
              <a:spcAft>
                <a:spcPts val="0"/>
              </a:spcAft>
              <a:buClr>
                <a:schemeClr val="dk1"/>
              </a:buClr>
              <a:buSzPts val="2800"/>
              <a:buFont typeface="Times New Roman"/>
              <a:buAutoNum type="arabicPeriod"/>
            </a:pPr>
            <a:r>
              <a:rPr lang="en-US" sz="2800">
                <a:latin typeface="Times New Roman"/>
                <a:ea typeface="Times New Roman"/>
                <a:cs typeface="Times New Roman"/>
                <a:sym typeface="Times New Roman"/>
              </a:rPr>
              <a:t>Router transmits its </a:t>
            </a:r>
            <a:r>
              <a:rPr lang="en-US" sz="2800">
                <a:solidFill>
                  <a:srgbClr val="660066"/>
                </a:solidFill>
                <a:latin typeface="Times New Roman"/>
                <a:ea typeface="Times New Roman"/>
                <a:cs typeface="Times New Roman"/>
                <a:sym typeface="Times New Roman"/>
              </a:rPr>
              <a:t>distance</a:t>
            </a:r>
            <a:r>
              <a:rPr i="1" lang="en-US" sz="2800">
                <a:solidFill>
                  <a:srgbClr val="660066"/>
                </a:solidFill>
                <a:latin typeface="Times New Roman"/>
                <a:ea typeface="Times New Roman"/>
                <a:cs typeface="Times New Roman"/>
                <a:sym typeface="Times New Roman"/>
              </a:rPr>
              <a:t> </a:t>
            </a:r>
            <a:r>
              <a:rPr lang="en-US" sz="2800">
                <a:solidFill>
                  <a:srgbClr val="660066"/>
                </a:solidFill>
                <a:latin typeface="Times New Roman"/>
                <a:ea typeface="Times New Roman"/>
                <a:cs typeface="Times New Roman"/>
                <a:sym typeface="Times New Roman"/>
              </a:rPr>
              <a:t>vector</a:t>
            </a:r>
            <a:r>
              <a:rPr i="1" lang="en-US" sz="2800">
                <a:latin typeface="Times New Roman"/>
                <a:ea typeface="Times New Roman"/>
                <a:cs typeface="Times New Roman"/>
                <a:sym typeface="Times New Roman"/>
              </a:rPr>
              <a:t> </a:t>
            </a:r>
            <a:r>
              <a:rPr lang="en-US" sz="2800">
                <a:latin typeface="Times New Roman"/>
                <a:ea typeface="Times New Roman"/>
                <a:cs typeface="Times New Roman"/>
                <a:sym typeface="Times New Roman"/>
              </a:rPr>
              <a:t>to each of its neighbors.</a:t>
            </a:r>
            <a:endParaRPr/>
          </a:p>
          <a:p>
            <a:pPr indent="-609600" lvl="0" marL="609600" rtl="0" algn="l">
              <a:lnSpc>
                <a:spcPct val="90000"/>
              </a:lnSpc>
              <a:spcBef>
                <a:spcPts val="560"/>
              </a:spcBef>
              <a:spcAft>
                <a:spcPts val="0"/>
              </a:spcAft>
              <a:buClr>
                <a:schemeClr val="dk1"/>
              </a:buClr>
              <a:buSzPts val="2800"/>
              <a:buFont typeface="Times New Roman"/>
              <a:buAutoNum type="arabicPeriod"/>
            </a:pPr>
            <a:r>
              <a:rPr lang="en-US" sz="2800">
                <a:latin typeface="Times New Roman"/>
                <a:ea typeface="Times New Roman"/>
                <a:cs typeface="Times New Roman"/>
                <a:sym typeface="Times New Roman"/>
              </a:rPr>
              <a:t>Each router receives and saves the most recently received </a:t>
            </a:r>
            <a:r>
              <a:rPr i="1" lang="en-US" sz="2800">
                <a:solidFill>
                  <a:srgbClr val="660066"/>
                </a:solidFill>
                <a:latin typeface="Times New Roman"/>
                <a:ea typeface="Times New Roman"/>
                <a:cs typeface="Times New Roman"/>
                <a:sym typeface="Times New Roman"/>
              </a:rPr>
              <a:t>distance vector</a:t>
            </a:r>
            <a:r>
              <a:rPr lang="en-US" sz="2800">
                <a:latin typeface="Times New Roman"/>
                <a:ea typeface="Times New Roman"/>
                <a:cs typeface="Times New Roman"/>
                <a:sym typeface="Times New Roman"/>
              </a:rPr>
              <a:t> from each of its neighbors.</a:t>
            </a:r>
            <a:endParaRPr/>
          </a:p>
          <a:p>
            <a:pPr indent="-609600" lvl="0" marL="609600" rtl="0" algn="l">
              <a:lnSpc>
                <a:spcPct val="90000"/>
              </a:lnSpc>
              <a:spcBef>
                <a:spcPts val="560"/>
              </a:spcBef>
              <a:spcAft>
                <a:spcPts val="0"/>
              </a:spcAft>
              <a:buClr>
                <a:schemeClr val="dk1"/>
              </a:buClr>
              <a:buSzPts val="2800"/>
              <a:buFont typeface="Times New Roman"/>
              <a:buAutoNum type="arabicPeriod"/>
            </a:pPr>
            <a:r>
              <a:rPr lang="en-US" sz="2800">
                <a:latin typeface="Times New Roman"/>
                <a:ea typeface="Times New Roman"/>
                <a:cs typeface="Times New Roman"/>
                <a:sym typeface="Times New Roman"/>
              </a:rPr>
              <a:t>A router </a:t>
            </a:r>
            <a:r>
              <a:rPr b="1" lang="en-US" sz="2800">
                <a:latin typeface="Times New Roman"/>
                <a:ea typeface="Times New Roman"/>
                <a:cs typeface="Times New Roman"/>
                <a:sym typeface="Times New Roman"/>
              </a:rPr>
              <a:t>recalculates</a:t>
            </a:r>
            <a:r>
              <a:rPr lang="en-US" sz="2800">
                <a:latin typeface="Times New Roman"/>
                <a:ea typeface="Times New Roman"/>
                <a:cs typeface="Times New Roman"/>
                <a:sym typeface="Times New Roman"/>
              </a:rPr>
              <a:t> its distance vector when:</a:t>
            </a:r>
            <a:endParaRPr/>
          </a:p>
          <a:p>
            <a:pPr indent="-533400" lvl="1" marL="990600" rtl="0" algn="l">
              <a:lnSpc>
                <a:spcPct val="90000"/>
              </a:lnSpc>
              <a:spcBef>
                <a:spcPts val="560"/>
              </a:spcBef>
              <a:spcAft>
                <a:spcPts val="0"/>
              </a:spcAft>
              <a:buClr>
                <a:schemeClr val="dk1"/>
              </a:buClr>
              <a:buSzPts val="2800"/>
              <a:buFont typeface="Times New Roman"/>
              <a:buAutoNum type="alphaLcPeriod"/>
            </a:pPr>
            <a:r>
              <a:rPr lang="en-US">
                <a:latin typeface="Times New Roman"/>
                <a:ea typeface="Times New Roman"/>
                <a:cs typeface="Times New Roman"/>
                <a:sym typeface="Times New Roman"/>
              </a:rPr>
              <a:t>It receives a </a:t>
            </a:r>
            <a:r>
              <a:rPr i="1" lang="en-US">
                <a:solidFill>
                  <a:srgbClr val="660066"/>
                </a:solidFill>
                <a:latin typeface="Times New Roman"/>
                <a:ea typeface="Times New Roman"/>
                <a:cs typeface="Times New Roman"/>
                <a:sym typeface="Times New Roman"/>
              </a:rPr>
              <a:t>distance vector</a:t>
            </a:r>
            <a:r>
              <a:rPr lang="en-US">
                <a:latin typeface="Times New Roman"/>
                <a:ea typeface="Times New Roman"/>
                <a:cs typeface="Times New Roman"/>
                <a:sym typeface="Times New Roman"/>
              </a:rPr>
              <a:t> from a neighbor containing different information than before.</a:t>
            </a:r>
            <a:endParaRPr/>
          </a:p>
          <a:p>
            <a:pPr indent="-533400" lvl="1" marL="990600" rtl="0" algn="l">
              <a:lnSpc>
                <a:spcPct val="90000"/>
              </a:lnSpc>
              <a:spcBef>
                <a:spcPts val="560"/>
              </a:spcBef>
              <a:spcAft>
                <a:spcPts val="0"/>
              </a:spcAft>
              <a:buClr>
                <a:schemeClr val="dk1"/>
              </a:buClr>
              <a:buSzPts val="2800"/>
              <a:buFont typeface="Times New Roman"/>
              <a:buAutoNum type="alphaLcPeriod"/>
            </a:pPr>
            <a:r>
              <a:rPr lang="en-US">
                <a:latin typeface="Times New Roman"/>
                <a:ea typeface="Times New Roman"/>
                <a:cs typeface="Times New Roman"/>
                <a:sym typeface="Times New Roman"/>
              </a:rPr>
              <a:t>It discovers that a link to a neighbor has gone down (i.e., a topology change).</a:t>
            </a:r>
            <a:endParaRPr/>
          </a:p>
          <a:p>
            <a:pPr indent="-609600" lvl="0" marL="609600" rtl="0" algn="l">
              <a:lnSpc>
                <a:spcPct val="90000"/>
              </a:lnSpc>
              <a:spcBef>
                <a:spcPts val="560"/>
              </a:spcBef>
              <a:spcAft>
                <a:spcPts val="0"/>
              </a:spcAft>
              <a:buClr>
                <a:schemeClr val="dk1"/>
              </a:buClr>
              <a:buSzPts val="2800"/>
              <a:buFont typeface="Times New Roman"/>
              <a:buChar char="•"/>
            </a:pPr>
            <a:r>
              <a:rPr lang="en-US" sz="2800">
                <a:latin typeface="Times New Roman"/>
                <a:ea typeface="Times New Roman"/>
                <a:cs typeface="Times New Roman"/>
                <a:sym typeface="Times New Roman"/>
              </a:rPr>
              <a:t>The DV calculation is based on minimizing the cost to each destination.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22"/>
          <p:cNvSpPr txBox="1"/>
          <p:nvPr>
            <p:ph idx="11" type="ftr"/>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Tahoma"/>
                <a:ea typeface="Tahoma"/>
                <a:cs typeface="Tahoma"/>
                <a:sym typeface="Tahoma"/>
              </a:rPr>
              <a:t>TCP/IP Protocol Suite</a:t>
            </a:r>
            <a:endParaRPr/>
          </a:p>
        </p:txBody>
      </p:sp>
      <p:sp>
        <p:nvSpPr>
          <p:cNvPr id="1194" name="Google Shape;1194;p122"/>
          <p:cNvSpPr txBox="1"/>
          <p:nvPr>
            <p:ph idx="12" type="sldNum"/>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lang="en-US" sz="1200">
                <a:solidFill>
                  <a:schemeClr val="dk1"/>
                </a:solidFill>
                <a:latin typeface="Tahoma"/>
                <a:ea typeface="Tahoma"/>
                <a:cs typeface="Tahoma"/>
                <a:sym typeface="Tahoma"/>
              </a:rPr>
              <a:t>‹#›</a:t>
            </a:fld>
            <a:endParaRPr b="0" sz="1200">
              <a:solidFill>
                <a:schemeClr val="dk1"/>
              </a:solidFill>
              <a:latin typeface="Tahoma"/>
              <a:ea typeface="Tahoma"/>
              <a:cs typeface="Tahoma"/>
              <a:sym typeface="Tahoma"/>
            </a:endParaRPr>
          </a:p>
        </p:txBody>
      </p:sp>
      <p:sp>
        <p:nvSpPr>
          <p:cNvPr id="1195" name="Google Shape;1195;p122"/>
          <p:cNvSpPr txBox="1"/>
          <p:nvPr/>
        </p:nvSpPr>
        <p:spPr>
          <a:xfrm>
            <a:off x="2514600" y="90488"/>
            <a:ext cx="5715000" cy="3667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00FF"/>
                </a:solidFill>
                <a:latin typeface="Times New Roman"/>
                <a:ea typeface="Times New Roman"/>
                <a:cs typeface="Times New Roman"/>
                <a:sym typeface="Times New Roman"/>
              </a:rPr>
              <a:t>Figure 14.6</a:t>
            </a:r>
            <a:r>
              <a:rPr b="1" lang="en-US" sz="1800">
                <a:solidFill>
                  <a:schemeClr val="accent2"/>
                </a:solidFill>
                <a:latin typeface="Times New Roman"/>
                <a:ea typeface="Times New Roman"/>
                <a:cs typeface="Times New Roman"/>
                <a:sym typeface="Times New Roman"/>
              </a:rPr>
              <a:t>    </a:t>
            </a:r>
            <a:r>
              <a:rPr b="1" i="1" lang="en-US" sz="1800">
                <a:solidFill>
                  <a:schemeClr val="dk1"/>
                </a:solidFill>
                <a:latin typeface="Times New Roman"/>
                <a:ea typeface="Times New Roman"/>
                <a:cs typeface="Times New Roman"/>
                <a:sym typeface="Times New Roman"/>
              </a:rPr>
              <a:t>Two-node instability</a:t>
            </a:r>
            <a:endParaRPr/>
          </a:p>
        </p:txBody>
      </p:sp>
      <p:sp>
        <p:nvSpPr>
          <p:cNvPr id="1196" name="Google Shape;1196;p122"/>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197" name="Google Shape;1197;p122"/>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198" name="Google Shape;1198;p122"/>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199" name="Google Shape;1199;p122"/>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200" name="Google Shape;1200;p122"/>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201" name="Google Shape;1201;p122"/>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202" name="Google Shape;1202;p122"/>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pic>
        <p:nvPicPr>
          <p:cNvPr id="1203" name="Google Shape;1203;p122"/>
          <p:cNvPicPr preferRelativeResize="0"/>
          <p:nvPr/>
        </p:nvPicPr>
        <p:blipFill rotWithShape="1">
          <a:blip r:embed="rId3">
            <a:alphaModFix/>
          </a:blip>
          <a:srcRect b="0" l="0" r="0" t="0"/>
          <a:stretch/>
        </p:blipFill>
        <p:spPr>
          <a:xfrm>
            <a:off x="2895601" y="762000"/>
            <a:ext cx="5959475" cy="54419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2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t/>
            </a:r>
            <a:endParaRPr/>
          </a:p>
        </p:txBody>
      </p:sp>
      <p:sp>
        <p:nvSpPr>
          <p:cNvPr id="1209" name="Google Shape;1209;p123"/>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Char char="•"/>
            </a:pPr>
            <a:r>
              <a:rPr lang="en-US">
                <a:solidFill>
                  <a:srgbClr val="FF0000"/>
                </a:solidFill>
              </a:rPr>
              <a:t>Count to ∞</a:t>
            </a:r>
            <a:endParaRPr>
              <a:solidFill>
                <a:srgbClr val="FF0000"/>
              </a:solidFill>
            </a:endParaRPr>
          </a:p>
        </p:txBody>
      </p:sp>
      <p:sp>
        <p:nvSpPr>
          <p:cNvPr id="1210" name="Google Shape;1210;p123"/>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211" name="Google Shape;1211;p123"/>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212" name="Google Shape;1212;p123"/>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24"/>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1218" name="Google Shape;1218;p124"/>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9" name="Google Shape;1219;p124"/>
          <p:cNvSpPr txBox="1"/>
          <p:nvPr>
            <p:ph type="title"/>
          </p:nvPr>
        </p:nvSpPr>
        <p:spPr>
          <a:xfrm>
            <a:off x="914400" y="228600"/>
            <a:ext cx="10363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Calibri"/>
              <a:buNone/>
            </a:pPr>
            <a:r>
              <a:rPr lang="en-US">
                <a:solidFill>
                  <a:srgbClr val="000099"/>
                </a:solidFill>
              </a:rPr>
              <a:t>Distance Vector Routing</a:t>
            </a:r>
            <a:endParaRPr/>
          </a:p>
        </p:txBody>
      </p:sp>
      <p:sp>
        <p:nvSpPr>
          <p:cNvPr id="1220" name="Google Shape;1220;p124"/>
          <p:cNvSpPr txBox="1"/>
          <p:nvPr>
            <p:ph idx="1" type="body"/>
          </p:nvPr>
        </p:nvSpPr>
        <p:spPr>
          <a:xfrm>
            <a:off x="914400" y="5715000"/>
            <a:ext cx="10261600" cy="762000"/>
          </a:xfrm>
          <a:prstGeom prst="rect">
            <a:avLst/>
          </a:prstGeom>
          <a:noFill/>
          <a:ln>
            <a:noFill/>
          </a:ln>
        </p:spPr>
        <p:txBody>
          <a:bodyPr anchorCtr="0" anchor="t" bIns="45700" lIns="91425" spcFirstLastPara="1" rIns="91425" wrap="square" tIns="45700">
            <a:noAutofit/>
          </a:bodyPr>
          <a:lstStyle/>
          <a:p>
            <a:pPr indent="-609600" lvl="0" marL="609600" rtl="0" algn="l">
              <a:lnSpc>
                <a:spcPct val="90000"/>
              </a:lnSpc>
              <a:spcBef>
                <a:spcPts val="0"/>
              </a:spcBef>
              <a:spcAft>
                <a:spcPts val="0"/>
              </a:spcAft>
              <a:buClr>
                <a:schemeClr val="accent2"/>
              </a:buClr>
              <a:buSzPts val="2400"/>
              <a:buFont typeface="Calibri"/>
              <a:buNone/>
            </a:pPr>
            <a:r>
              <a:rPr lang="en-US" sz="2400">
                <a:solidFill>
                  <a:schemeClr val="accent2"/>
                </a:solidFill>
              </a:rPr>
              <a:t>.(a)</a:t>
            </a:r>
            <a:r>
              <a:rPr lang="en-US" sz="2400"/>
              <a:t> A subnet. </a:t>
            </a:r>
            <a:r>
              <a:rPr lang="en-US" sz="2400">
                <a:solidFill>
                  <a:schemeClr val="accent2"/>
                </a:solidFill>
              </a:rPr>
              <a:t>(b)</a:t>
            </a:r>
            <a:r>
              <a:rPr lang="en-US" sz="2400"/>
              <a:t> Input from A, I, H, K, and the new routing table for J.</a:t>
            </a:r>
            <a:endParaRPr/>
          </a:p>
        </p:txBody>
      </p:sp>
      <p:pic>
        <p:nvPicPr>
          <p:cNvPr descr="5-09" id="1221" name="Google Shape;1221;p124"/>
          <p:cNvPicPr preferRelativeResize="0"/>
          <p:nvPr/>
        </p:nvPicPr>
        <p:blipFill rotWithShape="1">
          <a:blip r:embed="rId3">
            <a:alphaModFix/>
          </a:blip>
          <a:srcRect b="0" l="0" r="0" t="0"/>
          <a:stretch/>
        </p:blipFill>
        <p:spPr>
          <a:xfrm>
            <a:off x="1981200" y="1524000"/>
            <a:ext cx="8305800" cy="406876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25"/>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Calibri"/>
              <a:buNone/>
            </a:pPr>
            <a:r>
              <a:rPr lang="en-US">
                <a:solidFill>
                  <a:srgbClr val="000099"/>
                </a:solidFill>
              </a:rPr>
              <a:t>Link State Algorithm</a:t>
            </a:r>
            <a:endParaRPr/>
          </a:p>
        </p:txBody>
      </p:sp>
      <p:sp>
        <p:nvSpPr>
          <p:cNvPr id="1227" name="Google Shape;1227;p125"/>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228" name="Google Shape;1228;p125"/>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1229" name="Google Shape;1229;p125"/>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0" name="Google Shape;1230;p125"/>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Font typeface="Calibri"/>
              <a:buNone/>
            </a:pPr>
            <a:r>
              <a:rPr lang="en-US" sz="2800"/>
              <a:t>Each router must do the following:</a:t>
            </a:r>
            <a:endParaRPr/>
          </a:p>
          <a:p>
            <a:pPr indent="-342900" lvl="0" marL="342900" rtl="0" algn="l">
              <a:spcBef>
                <a:spcPts val="560"/>
              </a:spcBef>
              <a:spcAft>
                <a:spcPts val="0"/>
              </a:spcAft>
              <a:buClr>
                <a:schemeClr val="dk1"/>
              </a:buClr>
              <a:buSzPts val="2800"/>
              <a:buFont typeface="Calibri"/>
              <a:buAutoNum type="arabicPeriod"/>
            </a:pPr>
            <a:r>
              <a:rPr lang="en-US" sz="2800"/>
              <a:t>Discover its neighbors, learn their network address.</a:t>
            </a:r>
            <a:endParaRPr/>
          </a:p>
          <a:p>
            <a:pPr indent="-342900" lvl="0" marL="342900" rtl="0" algn="l">
              <a:spcBef>
                <a:spcPts val="560"/>
              </a:spcBef>
              <a:spcAft>
                <a:spcPts val="0"/>
              </a:spcAft>
              <a:buClr>
                <a:schemeClr val="dk1"/>
              </a:buClr>
              <a:buSzPts val="2800"/>
              <a:buFont typeface="Calibri"/>
              <a:buAutoNum type="arabicPeriod"/>
            </a:pPr>
            <a:r>
              <a:rPr lang="en-US" sz="2800"/>
              <a:t>Measure the delay or cost to each of its neighbors.</a:t>
            </a:r>
            <a:endParaRPr/>
          </a:p>
          <a:p>
            <a:pPr indent="-342900" lvl="0" marL="342900" rtl="0" algn="l">
              <a:spcBef>
                <a:spcPts val="560"/>
              </a:spcBef>
              <a:spcAft>
                <a:spcPts val="0"/>
              </a:spcAft>
              <a:buClr>
                <a:schemeClr val="dk1"/>
              </a:buClr>
              <a:buSzPts val="2800"/>
              <a:buFont typeface="Calibri"/>
              <a:buAutoNum type="arabicPeriod"/>
            </a:pPr>
            <a:r>
              <a:rPr lang="en-US" sz="2800"/>
              <a:t>Construct a packet telling all it has just learned.</a:t>
            </a:r>
            <a:endParaRPr/>
          </a:p>
          <a:p>
            <a:pPr indent="-342900" lvl="0" marL="342900" rtl="0" algn="l">
              <a:spcBef>
                <a:spcPts val="560"/>
              </a:spcBef>
              <a:spcAft>
                <a:spcPts val="0"/>
              </a:spcAft>
              <a:buClr>
                <a:schemeClr val="dk1"/>
              </a:buClr>
              <a:buSzPts val="2800"/>
              <a:buFont typeface="Calibri"/>
              <a:buAutoNum type="arabicPeriod"/>
            </a:pPr>
            <a:r>
              <a:rPr lang="en-US" sz="2800"/>
              <a:t>Send this packet to all other routers.</a:t>
            </a:r>
            <a:endParaRPr/>
          </a:p>
          <a:p>
            <a:pPr indent="-342900" lvl="0" marL="342900" rtl="0" algn="l">
              <a:spcBef>
                <a:spcPts val="560"/>
              </a:spcBef>
              <a:spcAft>
                <a:spcPts val="0"/>
              </a:spcAft>
              <a:buClr>
                <a:schemeClr val="dk1"/>
              </a:buClr>
              <a:buSzPts val="2800"/>
              <a:buFont typeface="Calibri"/>
              <a:buAutoNum type="arabicPeriod"/>
            </a:pPr>
            <a:r>
              <a:rPr lang="en-US" sz="2800"/>
              <a:t>Compute the shortest path to every other router.</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26"/>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237" name="Google Shape;1237;p126"/>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238" name="Google Shape;1238;p126"/>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9" name="Google Shape;1239;p126"/>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Learning about the Neighbors</a:t>
            </a:r>
            <a:endParaRPr/>
          </a:p>
        </p:txBody>
      </p:sp>
      <p:sp>
        <p:nvSpPr>
          <p:cNvPr id="1240" name="Google Shape;1240;p126"/>
          <p:cNvSpPr txBox="1"/>
          <p:nvPr>
            <p:ph idx="1" type="body"/>
          </p:nvPr>
        </p:nvSpPr>
        <p:spPr>
          <a:xfrm>
            <a:off x="1138768" y="5741988"/>
            <a:ext cx="9870017" cy="838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accent2"/>
              </a:buClr>
              <a:buSzPts val="3200"/>
              <a:buFont typeface="Calibri"/>
              <a:buNone/>
            </a:pPr>
            <a:r>
              <a:rPr lang="en-US">
                <a:solidFill>
                  <a:schemeClr val="accent2"/>
                </a:solidFill>
              </a:rPr>
              <a:t>(a)</a:t>
            </a:r>
            <a:r>
              <a:rPr lang="en-US"/>
              <a:t> Nine routers and a LAN. </a:t>
            </a:r>
            <a:r>
              <a:rPr lang="en-US">
                <a:solidFill>
                  <a:schemeClr val="accent2"/>
                </a:solidFill>
              </a:rPr>
              <a:t>(b)</a:t>
            </a:r>
            <a:r>
              <a:rPr lang="en-US"/>
              <a:t> A graph model of </a:t>
            </a:r>
            <a:r>
              <a:rPr lang="en-US">
                <a:solidFill>
                  <a:schemeClr val="accent2"/>
                </a:solidFill>
              </a:rPr>
              <a:t>(a).</a:t>
            </a:r>
            <a:endParaRPr/>
          </a:p>
        </p:txBody>
      </p:sp>
      <p:pic>
        <p:nvPicPr>
          <p:cNvPr descr="5-11" id="1241" name="Google Shape;1241;p126"/>
          <p:cNvPicPr preferRelativeResize="0"/>
          <p:nvPr/>
        </p:nvPicPr>
        <p:blipFill rotWithShape="1">
          <a:blip r:embed="rId3">
            <a:alphaModFix/>
          </a:blip>
          <a:srcRect b="0" l="0" r="0" t="0"/>
          <a:stretch/>
        </p:blipFill>
        <p:spPr>
          <a:xfrm>
            <a:off x="1437217" y="1971676"/>
            <a:ext cx="9508067" cy="28559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Position of IPv4 in TCP/IP protocol suite</a:t>
            </a:r>
            <a:endParaRPr/>
          </a:p>
        </p:txBody>
      </p:sp>
      <p:sp>
        <p:nvSpPr>
          <p:cNvPr id="347" name="Google Shape;347;p46"/>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348" name="Google Shape;348;p46"/>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 Unit II</a:t>
            </a:r>
            <a:endParaRPr/>
          </a:p>
        </p:txBody>
      </p:sp>
      <p:sp>
        <p:nvSpPr>
          <p:cNvPr id="349" name="Google Shape;349;p46"/>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0" name="Google Shape;350;p46"/>
          <p:cNvPicPr preferRelativeResize="0"/>
          <p:nvPr/>
        </p:nvPicPr>
        <p:blipFill rotWithShape="1">
          <a:blip r:embed="rId3">
            <a:alphaModFix/>
          </a:blip>
          <a:srcRect b="0" l="0" r="0" t="0"/>
          <a:stretch/>
        </p:blipFill>
        <p:spPr>
          <a:xfrm>
            <a:off x="2362200" y="2163196"/>
            <a:ext cx="7467600" cy="33750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27"/>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248" name="Google Shape;1248;p127"/>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249" name="Google Shape;1249;p127"/>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0" name="Google Shape;1250;p127"/>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Measuring Line Cost</a:t>
            </a:r>
            <a:endParaRPr/>
          </a:p>
        </p:txBody>
      </p:sp>
      <p:sp>
        <p:nvSpPr>
          <p:cNvPr id="1251" name="Google Shape;1251;p127"/>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Calibri"/>
              <a:buNone/>
            </a:pPr>
            <a:r>
              <a:rPr lang="en-US"/>
              <a:t>A subnet in which the East and West parts are connected by two lines.</a:t>
            </a:r>
            <a:endParaRPr/>
          </a:p>
        </p:txBody>
      </p:sp>
      <p:pic>
        <p:nvPicPr>
          <p:cNvPr descr="5-12" id="1252" name="Google Shape;1252;p127"/>
          <p:cNvPicPr preferRelativeResize="0"/>
          <p:nvPr/>
        </p:nvPicPr>
        <p:blipFill rotWithShape="1">
          <a:blip r:embed="rId3">
            <a:alphaModFix/>
          </a:blip>
          <a:srcRect b="0" l="0" r="0" t="0"/>
          <a:stretch/>
        </p:blipFill>
        <p:spPr>
          <a:xfrm>
            <a:off x="1905000" y="2743200"/>
            <a:ext cx="8540749" cy="348138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28"/>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259" name="Google Shape;1259;p128"/>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Tanenbaum Chapter 5 Network</a:t>
            </a:r>
            <a:endParaRPr/>
          </a:p>
        </p:txBody>
      </p:sp>
      <p:sp>
        <p:nvSpPr>
          <p:cNvPr id="1260" name="Google Shape;1260;p128"/>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1" name="Google Shape;1261;p128"/>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Building Link State Packets</a:t>
            </a:r>
            <a:endParaRPr/>
          </a:p>
        </p:txBody>
      </p:sp>
      <p:sp>
        <p:nvSpPr>
          <p:cNvPr id="1262" name="Google Shape;1262;p128"/>
          <p:cNvSpPr txBox="1"/>
          <p:nvPr>
            <p:ph idx="1" type="body"/>
          </p:nvPr>
        </p:nvSpPr>
        <p:spPr>
          <a:xfrm>
            <a:off x="1657351" y="5834063"/>
            <a:ext cx="9984316" cy="838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Font typeface="Calibri"/>
              <a:buNone/>
            </a:pPr>
            <a:r>
              <a:rPr lang="en-US"/>
              <a:t>(a) A subnet.  (b) The link state packets for this subnet.</a:t>
            </a:r>
            <a:endParaRPr/>
          </a:p>
        </p:txBody>
      </p:sp>
      <p:pic>
        <p:nvPicPr>
          <p:cNvPr descr="5-13" id="1263" name="Google Shape;1263;p128"/>
          <p:cNvPicPr preferRelativeResize="0"/>
          <p:nvPr/>
        </p:nvPicPr>
        <p:blipFill rotWithShape="1">
          <a:blip r:embed="rId3">
            <a:alphaModFix/>
          </a:blip>
          <a:srcRect b="0" l="0" r="0" t="0"/>
          <a:stretch/>
        </p:blipFill>
        <p:spPr>
          <a:xfrm>
            <a:off x="569385" y="2212975"/>
            <a:ext cx="10974916" cy="23939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29"/>
          <p:cNvSpPr txBox="1"/>
          <p:nvPr>
            <p:ph idx="10" type="dt"/>
          </p:nvPr>
        </p:nvSpPr>
        <p:spPr>
          <a:xfrm>
            <a:off x="609600" y="6356352"/>
            <a:ext cx="284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7/31/2019</a:t>
            </a:r>
            <a:endParaRPr/>
          </a:p>
        </p:txBody>
      </p:sp>
      <p:sp>
        <p:nvSpPr>
          <p:cNvPr id="1270" name="Google Shape;1270;p129"/>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271" name="Google Shape;1271;p129"/>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2" name="Google Shape;1272;p129"/>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Distributing the Link State Packets</a:t>
            </a:r>
            <a:endParaRPr/>
          </a:p>
        </p:txBody>
      </p:sp>
      <p:sp>
        <p:nvSpPr>
          <p:cNvPr id="1273" name="Google Shape;1273;p129"/>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dk1"/>
              </a:buClr>
              <a:buSzPts val="3200"/>
              <a:buFont typeface="Calibri"/>
              <a:buNone/>
            </a:pPr>
            <a:r>
              <a:rPr lang="en-US"/>
              <a:t>The packet buffer for router B in the previous slide</a:t>
            </a:r>
            <a:endParaRPr/>
          </a:p>
        </p:txBody>
      </p:sp>
      <p:pic>
        <p:nvPicPr>
          <p:cNvPr descr="5-14" id="1274" name="Google Shape;1274;p129"/>
          <p:cNvPicPr preferRelativeResize="0"/>
          <p:nvPr/>
        </p:nvPicPr>
        <p:blipFill rotWithShape="1">
          <a:blip r:embed="rId3">
            <a:alphaModFix/>
          </a:blip>
          <a:srcRect b="0" l="0" r="0" t="0"/>
          <a:stretch/>
        </p:blipFill>
        <p:spPr>
          <a:xfrm>
            <a:off x="1066800" y="2667000"/>
            <a:ext cx="10449983" cy="268128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30"/>
          <p:cNvSpPr txBox="1"/>
          <p:nvPr>
            <p:ph idx="11" type="ftr"/>
          </p:nvPr>
        </p:nvSpPr>
        <p:spPr>
          <a:xfrm>
            <a:off x="4165601" y="6356352"/>
            <a:ext cx="3860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Routing</a:t>
            </a:r>
            <a:endParaRPr/>
          </a:p>
        </p:txBody>
      </p:sp>
      <p:sp>
        <p:nvSpPr>
          <p:cNvPr id="1280" name="Google Shape;1280;p130"/>
          <p:cNvSpPr txBox="1"/>
          <p:nvPr>
            <p:ph idx="12" type="sldNum"/>
          </p:nvPr>
        </p:nvSpPr>
        <p:spPr>
          <a:xfrm>
            <a:off x="8737601" y="6356352"/>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1" name="Google Shape;1281;p130"/>
          <p:cNvSpPr txBox="1"/>
          <p:nvPr>
            <p:ph type="title"/>
          </p:nvPr>
        </p:nvSpPr>
        <p:spPr>
          <a:xfrm>
            <a:off x="914400" y="228600"/>
            <a:ext cx="103632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99"/>
              </a:buClr>
              <a:buSzPts val="4000"/>
              <a:buFont typeface="Calibri"/>
              <a:buNone/>
            </a:pPr>
            <a:r>
              <a:rPr lang="en-US" sz="4000">
                <a:solidFill>
                  <a:srgbClr val="000099"/>
                </a:solidFill>
              </a:rPr>
              <a:t>Routing Information Protocol (RIP)</a:t>
            </a:r>
            <a:endParaRPr/>
          </a:p>
        </p:txBody>
      </p:sp>
      <p:sp>
        <p:nvSpPr>
          <p:cNvPr id="1282" name="Google Shape;1282;p130"/>
          <p:cNvSpPr txBox="1"/>
          <p:nvPr>
            <p:ph idx="1" type="body"/>
          </p:nvPr>
        </p:nvSpPr>
        <p:spPr>
          <a:xfrm>
            <a:off x="812800" y="1066800"/>
            <a:ext cx="10363200" cy="4876800"/>
          </a:xfrm>
          <a:prstGeom prst="rect">
            <a:avLst/>
          </a:prstGeom>
          <a:noFill/>
          <a:ln>
            <a:noFill/>
          </a:ln>
        </p:spPr>
        <p:txBody>
          <a:bodyPr anchorCtr="0" anchor="t" bIns="45700" lIns="91425" spcFirstLastPara="1" rIns="91425" wrap="square" tIns="45700">
            <a:noAutofit/>
          </a:bodyPr>
          <a:lstStyle/>
          <a:p>
            <a:pPr indent="-165100" lvl="0" marL="342900" rtl="0" algn="l">
              <a:lnSpc>
                <a:spcPct val="90000"/>
              </a:lnSpc>
              <a:spcBef>
                <a:spcPts val="0"/>
              </a:spcBef>
              <a:spcAft>
                <a:spcPts val="0"/>
              </a:spcAft>
              <a:buClr>
                <a:schemeClr val="dk1"/>
              </a:buClr>
              <a:buSzPts val="2800"/>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A simple intra domain protocol</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Straightforward implementation of Distance Vector Routing</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Each router advertises its distance vector every 30 seconds (or whenever its routing table changes) to all of its neighbors</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RIP always uses 1 as link metric</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Maximum hop count is 15, with “16” equal to “</a:t>
            </a:r>
            <a:r>
              <a:rPr lang="en-US" sz="2800">
                <a:solidFill>
                  <a:srgbClr val="000000"/>
                </a:solidFill>
                <a:latin typeface="Times New Roman"/>
                <a:ea typeface="Times New Roman"/>
                <a:cs typeface="Times New Roman"/>
                <a:sym typeface="Times New Roman"/>
              </a:rPr>
              <a:t>∞”</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Routes are timeout (set to 16) after 3 minutes if they are not updated</a:t>
            </a:r>
            <a:endParaRPr sz="2800">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31"/>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RIPv2</a:t>
            </a:r>
            <a:endParaRPr/>
          </a:p>
        </p:txBody>
      </p:sp>
      <p:sp>
        <p:nvSpPr>
          <p:cNvPr id="1288" name="Google Shape;1288;p131"/>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RIPv2 is an extends RIPv1:</a:t>
            </a:r>
            <a:endParaRPr/>
          </a:p>
          <a:p>
            <a:pPr indent="-285750" lvl="1" marL="742950" rtl="0" algn="l">
              <a:spcBef>
                <a:spcPts val="560"/>
              </a:spcBef>
              <a:spcAft>
                <a:spcPts val="0"/>
              </a:spcAft>
              <a:buClr>
                <a:schemeClr val="dk1"/>
              </a:buClr>
              <a:buSzPts val="2800"/>
              <a:buChar char="–"/>
            </a:pPr>
            <a:r>
              <a:rPr lang="en-US">
                <a:latin typeface="Times New Roman"/>
                <a:ea typeface="Times New Roman"/>
                <a:cs typeface="Times New Roman"/>
                <a:sym typeface="Times New Roman"/>
              </a:rPr>
              <a:t>Subnet masks are carried in the route information</a:t>
            </a:r>
            <a:endParaRPr/>
          </a:p>
          <a:p>
            <a:pPr indent="-285750" lvl="1" marL="742950" rtl="0" algn="l">
              <a:spcBef>
                <a:spcPts val="560"/>
              </a:spcBef>
              <a:spcAft>
                <a:spcPts val="0"/>
              </a:spcAft>
              <a:buClr>
                <a:schemeClr val="dk1"/>
              </a:buClr>
              <a:buSzPts val="2800"/>
              <a:buChar char="–"/>
            </a:pPr>
            <a:r>
              <a:rPr lang="en-US">
                <a:latin typeface="Times New Roman"/>
                <a:ea typeface="Times New Roman"/>
                <a:cs typeface="Times New Roman"/>
                <a:sym typeface="Times New Roman"/>
              </a:rPr>
              <a:t>Authentication of routing messages</a:t>
            </a:r>
            <a:endParaRPr/>
          </a:p>
          <a:p>
            <a:pPr indent="-285750" lvl="1" marL="742950" rtl="0" algn="l">
              <a:spcBef>
                <a:spcPts val="560"/>
              </a:spcBef>
              <a:spcAft>
                <a:spcPts val="0"/>
              </a:spcAft>
              <a:buClr>
                <a:schemeClr val="dk1"/>
              </a:buClr>
              <a:buSzPts val="2800"/>
              <a:buChar char="–"/>
            </a:pPr>
            <a:r>
              <a:rPr lang="en-US">
                <a:latin typeface="Times New Roman"/>
                <a:ea typeface="Times New Roman"/>
                <a:cs typeface="Times New Roman"/>
                <a:sym typeface="Times New Roman"/>
              </a:rPr>
              <a:t>Route information carries next-hop address</a:t>
            </a:r>
            <a:endParaRPr/>
          </a:p>
          <a:p>
            <a:pPr indent="-285750" lvl="1" marL="742950" rtl="0" algn="l">
              <a:spcBef>
                <a:spcPts val="560"/>
              </a:spcBef>
              <a:spcAft>
                <a:spcPts val="0"/>
              </a:spcAft>
              <a:buClr>
                <a:schemeClr val="dk1"/>
              </a:buClr>
              <a:buSzPts val="2800"/>
              <a:buChar char="–"/>
            </a:pPr>
            <a:r>
              <a:rPr lang="en-US">
                <a:latin typeface="Times New Roman"/>
                <a:ea typeface="Times New Roman"/>
                <a:cs typeface="Times New Roman"/>
                <a:sym typeface="Times New Roman"/>
              </a:rPr>
              <a:t>Exploites IP multicasting</a:t>
            </a:r>
            <a:endParaRPr/>
          </a:p>
          <a:p>
            <a:pPr indent="-107950" lvl="1" marL="742950" rtl="0" algn="l">
              <a:spcBef>
                <a:spcPts val="560"/>
              </a:spcBef>
              <a:spcAft>
                <a:spcPts val="0"/>
              </a:spcAft>
              <a:buClr>
                <a:schemeClr val="dk1"/>
              </a:buClr>
              <a:buSzPts val="28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Extensions of RIPv2 are carried in unused fields of RIPv1 messages</a:t>
            </a:r>
            <a:endParaRPr/>
          </a:p>
          <a:p>
            <a:pPr indent="-215900" lvl="0" marL="342900" rtl="0" algn="l">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p:txBody>
      </p:sp>
      <p:sp>
        <p:nvSpPr>
          <p:cNvPr id="1289" name="Google Shape;1289;p131"/>
          <p:cNvSpPr txBox="1"/>
          <p:nvPr>
            <p:ph idx="4294967295" type="sldNum"/>
          </p:nvPr>
        </p:nvSpPr>
        <p:spPr>
          <a:xfrm>
            <a:off x="10838688" y="5734050"/>
            <a:ext cx="812800" cy="52120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32"/>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RIP Messages</a:t>
            </a:r>
            <a:endParaRPr/>
          </a:p>
        </p:txBody>
      </p:sp>
      <p:sp>
        <p:nvSpPr>
          <p:cNvPr id="1295" name="Google Shape;1295;p132"/>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This is  the operation of RIP in </a:t>
            </a:r>
            <a:r>
              <a:rPr b="1" lang="en-US">
                <a:latin typeface="Courier New"/>
                <a:ea typeface="Courier New"/>
                <a:cs typeface="Courier New"/>
                <a:sym typeface="Courier New"/>
              </a:rPr>
              <a:t>routed</a:t>
            </a:r>
            <a:r>
              <a:rPr lang="en-US"/>
              <a:t>. Dedicated port for RIP is UDP port 520.</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US"/>
              <a:t>Two types of messages: </a:t>
            </a:r>
            <a:endParaRPr/>
          </a:p>
          <a:p>
            <a:pPr indent="-285750" lvl="1" marL="742950" rtl="0" algn="l">
              <a:spcBef>
                <a:spcPts val="560"/>
              </a:spcBef>
              <a:spcAft>
                <a:spcPts val="0"/>
              </a:spcAft>
              <a:buClr>
                <a:schemeClr val="accent2"/>
              </a:buClr>
              <a:buSzPts val="2800"/>
              <a:buChar char="–"/>
            </a:pPr>
            <a:r>
              <a:rPr b="1" lang="en-US">
                <a:solidFill>
                  <a:schemeClr val="accent2"/>
                </a:solidFill>
              </a:rPr>
              <a:t>Request messages </a:t>
            </a:r>
            <a:endParaRPr/>
          </a:p>
          <a:p>
            <a:pPr indent="-228600" lvl="2" marL="1143000" rtl="0" algn="l">
              <a:spcBef>
                <a:spcPts val="480"/>
              </a:spcBef>
              <a:spcAft>
                <a:spcPts val="0"/>
              </a:spcAft>
              <a:buClr>
                <a:schemeClr val="dk1"/>
              </a:buClr>
              <a:buSzPts val="2400"/>
              <a:buChar char="•"/>
            </a:pPr>
            <a:r>
              <a:rPr lang="en-US"/>
              <a:t>used to ask neighboring nodes for an update</a:t>
            </a:r>
            <a:endParaRPr/>
          </a:p>
          <a:p>
            <a:pPr indent="-285750" lvl="1" marL="742950" rtl="0" algn="l">
              <a:spcBef>
                <a:spcPts val="560"/>
              </a:spcBef>
              <a:spcAft>
                <a:spcPts val="0"/>
              </a:spcAft>
              <a:buClr>
                <a:schemeClr val="accent2"/>
              </a:buClr>
              <a:buSzPts val="2800"/>
              <a:buChar char="–"/>
            </a:pPr>
            <a:r>
              <a:rPr b="1" lang="en-US">
                <a:solidFill>
                  <a:schemeClr val="accent2"/>
                </a:solidFill>
              </a:rPr>
              <a:t>Response messages</a:t>
            </a:r>
            <a:endParaRPr/>
          </a:p>
          <a:p>
            <a:pPr indent="-228600" lvl="2" marL="1143000" rtl="0" algn="l">
              <a:spcBef>
                <a:spcPts val="480"/>
              </a:spcBef>
              <a:spcAft>
                <a:spcPts val="0"/>
              </a:spcAft>
              <a:buClr>
                <a:schemeClr val="dk1"/>
              </a:buClr>
              <a:buSzPts val="2400"/>
              <a:buChar char="•"/>
            </a:pPr>
            <a:r>
              <a:rPr lang="en-US"/>
              <a:t>contains an update</a:t>
            </a:r>
            <a:endParaRPr/>
          </a:p>
        </p:txBody>
      </p:sp>
      <p:sp>
        <p:nvSpPr>
          <p:cNvPr id="1296" name="Google Shape;1296;p132"/>
          <p:cNvSpPr txBox="1"/>
          <p:nvPr>
            <p:ph idx="4294967295" type="sldNum"/>
          </p:nvPr>
        </p:nvSpPr>
        <p:spPr>
          <a:xfrm>
            <a:off x="10838688" y="5734050"/>
            <a:ext cx="812800" cy="52120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33"/>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Routing with RIP</a:t>
            </a:r>
            <a:endParaRPr/>
          </a:p>
        </p:txBody>
      </p:sp>
      <p:sp>
        <p:nvSpPr>
          <p:cNvPr id="1302" name="Google Shape;1302;p133"/>
          <p:cNvSpPr txBox="1"/>
          <p:nvPr>
            <p:ph idx="1" type="body"/>
          </p:nvPr>
        </p:nvSpPr>
        <p:spPr>
          <a:xfrm>
            <a:off x="508000" y="1600201"/>
            <a:ext cx="109728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US" sz="2400">
                <a:latin typeface="Times New Roman"/>
                <a:ea typeface="Times New Roman"/>
                <a:cs typeface="Times New Roman"/>
                <a:sym typeface="Times New Roman"/>
              </a:rPr>
              <a:t>Initialization: </a:t>
            </a:r>
            <a:r>
              <a:rPr lang="en-US" sz="2400">
                <a:latin typeface="Times New Roman"/>
                <a:ea typeface="Times New Roman"/>
                <a:cs typeface="Times New Roman"/>
                <a:sym typeface="Times New Roman"/>
              </a:rPr>
              <a:t>Send a</a:t>
            </a:r>
            <a:r>
              <a:rPr b="1" lang="en-US" sz="2400">
                <a:latin typeface="Times New Roman"/>
                <a:ea typeface="Times New Roman"/>
                <a:cs typeface="Times New Roman"/>
                <a:sym typeface="Times New Roman"/>
              </a:rPr>
              <a:t> request packet</a:t>
            </a:r>
            <a:r>
              <a:rPr lang="en-US" sz="2400">
                <a:latin typeface="Times New Roman"/>
                <a:ea typeface="Times New Roman"/>
                <a:cs typeface="Times New Roman"/>
                <a:sym typeface="Times New Roman"/>
              </a:rPr>
              <a:t> (command = 1, address family=0..0) on all interfaces:</a:t>
            </a:r>
            <a:endParaRPr/>
          </a:p>
          <a:p>
            <a:pPr indent="-228600" lvl="2" marL="1143000" rtl="0" algn="l">
              <a:spcBef>
                <a:spcPts val="480"/>
              </a:spcBef>
              <a:spcAft>
                <a:spcPts val="0"/>
              </a:spcAft>
              <a:buClr>
                <a:schemeClr val="dk1"/>
              </a:buClr>
              <a:buSzPts val="2400"/>
              <a:buChar char="•"/>
            </a:pPr>
            <a:r>
              <a:rPr lang="en-US">
                <a:latin typeface="Times New Roman"/>
                <a:ea typeface="Times New Roman"/>
                <a:cs typeface="Times New Roman"/>
                <a:sym typeface="Times New Roman"/>
              </a:rPr>
              <a:t>RIPv1 uses broadcast if possible, </a:t>
            </a:r>
            <a:endParaRPr/>
          </a:p>
          <a:p>
            <a:pPr indent="-228600" lvl="2" marL="1143000" rtl="0" algn="l">
              <a:spcBef>
                <a:spcPts val="480"/>
              </a:spcBef>
              <a:spcAft>
                <a:spcPts val="0"/>
              </a:spcAft>
              <a:buClr>
                <a:schemeClr val="dk1"/>
              </a:buClr>
              <a:buSzPts val="2400"/>
              <a:buChar char="•"/>
            </a:pPr>
            <a:r>
              <a:rPr lang="en-US">
                <a:latin typeface="Times New Roman"/>
                <a:ea typeface="Times New Roman"/>
                <a:cs typeface="Times New Roman"/>
                <a:sym typeface="Times New Roman"/>
              </a:rPr>
              <a:t>RIPv2 uses multicast address 224.0.0.9, if possible  </a:t>
            </a:r>
            <a:endParaRPr/>
          </a:p>
          <a:p>
            <a:pPr indent="-342900" lvl="0" marL="342900" rtl="0" algn="l">
              <a:spcBef>
                <a:spcPts val="48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	requesting routing tables from neighboring routers </a:t>
            </a:r>
            <a:endParaRPr/>
          </a:p>
          <a:p>
            <a:pPr indent="-342900" lvl="0" marL="342900" rtl="0" algn="l">
              <a:spcBef>
                <a:spcPts val="480"/>
              </a:spcBef>
              <a:spcAft>
                <a:spcPts val="0"/>
              </a:spcAft>
              <a:buClr>
                <a:schemeClr val="dk1"/>
              </a:buClr>
              <a:buSzPts val="2400"/>
              <a:buChar char="•"/>
            </a:pPr>
            <a:r>
              <a:rPr b="1" lang="en-US" sz="2400">
                <a:latin typeface="Times New Roman"/>
                <a:ea typeface="Times New Roman"/>
                <a:cs typeface="Times New Roman"/>
                <a:sym typeface="Times New Roman"/>
              </a:rPr>
              <a:t>Request received</a:t>
            </a:r>
            <a:r>
              <a:rPr lang="en-US" sz="2400">
                <a:latin typeface="Times New Roman"/>
                <a:ea typeface="Times New Roman"/>
                <a:cs typeface="Times New Roman"/>
                <a:sym typeface="Times New Roman"/>
              </a:rPr>
              <a:t>: Routers that receive above request send their entire routing table</a:t>
            </a:r>
            <a:endParaRPr/>
          </a:p>
          <a:p>
            <a:pPr indent="-342900" lvl="0" marL="342900" rtl="0" algn="l">
              <a:spcBef>
                <a:spcPts val="480"/>
              </a:spcBef>
              <a:spcAft>
                <a:spcPts val="0"/>
              </a:spcAft>
              <a:buClr>
                <a:schemeClr val="dk1"/>
              </a:buClr>
              <a:buSzPts val="2400"/>
              <a:buChar char="•"/>
            </a:pPr>
            <a:r>
              <a:rPr b="1" lang="en-US" sz="2400">
                <a:latin typeface="Times New Roman"/>
                <a:ea typeface="Times New Roman"/>
                <a:cs typeface="Times New Roman"/>
                <a:sym typeface="Times New Roman"/>
              </a:rPr>
              <a:t>Response received</a:t>
            </a:r>
            <a:r>
              <a:rPr lang="en-US" sz="2400">
                <a:latin typeface="Times New Roman"/>
                <a:ea typeface="Times New Roman"/>
                <a:cs typeface="Times New Roman"/>
                <a:sym typeface="Times New Roman"/>
              </a:rPr>
              <a:t>: Update the routing table</a:t>
            </a:r>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342900" lvl="0" marL="342900" rtl="0" algn="l">
              <a:spcBef>
                <a:spcPts val="480"/>
              </a:spcBef>
              <a:spcAft>
                <a:spcPts val="0"/>
              </a:spcAft>
              <a:buClr>
                <a:schemeClr val="dk1"/>
              </a:buClr>
              <a:buSzPts val="2400"/>
              <a:buChar char="•"/>
            </a:pPr>
            <a:r>
              <a:rPr lang="en-US" sz="2400">
                <a:latin typeface="Times New Roman"/>
                <a:ea typeface="Times New Roman"/>
                <a:cs typeface="Times New Roman"/>
                <a:sym typeface="Times New Roman"/>
              </a:rPr>
              <a:t>Typically, there is a routing daemon (routed) that is an </a:t>
            </a:r>
            <a:r>
              <a:rPr b="1" lang="en-US" sz="2400">
                <a:latin typeface="Times New Roman"/>
                <a:ea typeface="Times New Roman"/>
                <a:cs typeface="Times New Roman"/>
                <a:sym typeface="Times New Roman"/>
              </a:rPr>
              <a:t>application layer process</a:t>
            </a:r>
            <a:r>
              <a:rPr lang="en-US" sz="2400">
                <a:latin typeface="Times New Roman"/>
                <a:ea typeface="Times New Roman"/>
                <a:cs typeface="Times New Roman"/>
                <a:sym typeface="Times New Roman"/>
              </a:rPr>
              <a:t> that provides access to routing tables. </a:t>
            </a:r>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303" name="Google Shape;1303;p133"/>
          <p:cNvSpPr txBox="1"/>
          <p:nvPr>
            <p:ph idx="4294967295" type="sldNum"/>
          </p:nvPr>
        </p:nvSpPr>
        <p:spPr>
          <a:xfrm>
            <a:off x="10838688" y="5734050"/>
            <a:ext cx="812800" cy="52120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34"/>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Routing with Rip Cont.</a:t>
            </a:r>
            <a:endParaRPr/>
          </a:p>
        </p:txBody>
      </p:sp>
      <p:sp>
        <p:nvSpPr>
          <p:cNvPr id="1309" name="Google Shape;1309;p134"/>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b="1" lang="en-US"/>
              <a:t>Regular routing updates</a:t>
            </a:r>
            <a:r>
              <a:rPr lang="en-US"/>
              <a:t>: Every 30 seconds, send all or part of the routing tables to every neighbor in an response message</a:t>
            </a:r>
            <a:endParaRPr/>
          </a:p>
          <a:p>
            <a:pPr indent="-342900" lvl="0" marL="342900" rtl="0" algn="l">
              <a:spcBef>
                <a:spcPts val="640"/>
              </a:spcBef>
              <a:spcAft>
                <a:spcPts val="0"/>
              </a:spcAft>
              <a:buClr>
                <a:schemeClr val="dk1"/>
              </a:buClr>
              <a:buSzPts val="3200"/>
              <a:buChar char="•"/>
            </a:pPr>
            <a:r>
              <a:rPr b="1" lang="en-US"/>
              <a:t>Triggered Updates:</a:t>
            </a:r>
            <a:r>
              <a:rPr lang="en-US"/>
              <a:t> Whenever the metric for a route change, send entire routing table. </a:t>
            </a:r>
            <a:endParaRPr/>
          </a:p>
          <a:p>
            <a:pPr indent="-342900" lvl="0" marL="342900" rtl="0" algn="l">
              <a:spcBef>
                <a:spcPts val="640"/>
              </a:spcBef>
              <a:spcAft>
                <a:spcPts val="0"/>
              </a:spcAft>
              <a:buClr>
                <a:schemeClr val="dk1"/>
              </a:buClr>
              <a:buSzPts val="3200"/>
              <a:buChar char="•"/>
            </a:pPr>
            <a:r>
              <a:rPr lang="en-US"/>
              <a:t>If a router does not hear from its neighbor once every 180 seconds, the neighbor is deemed unreachable.</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35"/>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Security</a:t>
            </a:r>
            <a:endParaRPr/>
          </a:p>
        </p:txBody>
      </p:sp>
      <p:sp>
        <p:nvSpPr>
          <p:cNvPr id="1315" name="Google Shape;1315;p135"/>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Issue: Sending bogus routing updates to a router</a:t>
            </a:r>
            <a:endParaRPr/>
          </a:p>
          <a:p>
            <a:pPr indent="-342900" lvl="0" marL="342900" rtl="0" algn="l">
              <a:spcBef>
                <a:spcPts val="640"/>
              </a:spcBef>
              <a:spcAft>
                <a:spcPts val="0"/>
              </a:spcAft>
              <a:buClr>
                <a:schemeClr val="dk1"/>
              </a:buClr>
              <a:buSzPts val="3200"/>
              <a:buChar char="•"/>
            </a:pPr>
            <a:r>
              <a:rPr lang="en-US"/>
              <a:t>RIPv1: No protection</a:t>
            </a:r>
            <a:endParaRPr/>
          </a:p>
          <a:p>
            <a:pPr indent="-342900" lvl="0" marL="342900" rtl="0" algn="l">
              <a:spcBef>
                <a:spcPts val="640"/>
              </a:spcBef>
              <a:spcAft>
                <a:spcPts val="0"/>
              </a:spcAft>
              <a:buClr>
                <a:schemeClr val="dk1"/>
              </a:buClr>
              <a:buSzPts val="3200"/>
              <a:buChar char="•"/>
            </a:pPr>
            <a:r>
              <a:rPr lang="en-US"/>
              <a:t>RIPv2: Simple authentication scheme</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36"/>
          <p:cNvSpPr txBox="1"/>
          <p:nvPr>
            <p:ph type="title"/>
          </p:nvPr>
        </p:nvSpPr>
        <p:spPr>
          <a:xfrm>
            <a:off x="609600" y="274638"/>
            <a:ext cx="10972801"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alibri"/>
              <a:buNone/>
            </a:pPr>
            <a:r>
              <a:rPr lang="en-US"/>
              <a:t>RIP Problems</a:t>
            </a:r>
            <a:endParaRPr/>
          </a:p>
        </p:txBody>
      </p:sp>
      <p:sp>
        <p:nvSpPr>
          <p:cNvPr id="1321" name="Google Shape;1321;p136"/>
          <p:cNvSpPr txBox="1"/>
          <p:nvPr>
            <p:ph idx="1" type="body"/>
          </p:nvPr>
        </p:nvSpPr>
        <p:spPr>
          <a:xfrm>
            <a:off x="609600" y="1600202"/>
            <a:ext cx="10972801"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US"/>
              <a:t>RIP takes a long time to stabilize</a:t>
            </a:r>
            <a:endParaRPr/>
          </a:p>
          <a:p>
            <a:pPr indent="-285750" lvl="1" marL="742950" rtl="0" algn="l">
              <a:spcBef>
                <a:spcPts val="560"/>
              </a:spcBef>
              <a:spcAft>
                <a:spcPts val="0"/>
              </a:spcAft>
              <a:buClr>
                <a:schemeClr val="dk1"/>
              </a:buClr>
              <a:buSzPts val="2800"/>
              <a:buChar char="–"/>
            </a:pPr>
            <a:r>
              <a:rPr lang="en-US"/>
              <a:t>Even for a small network, it takes several minutes until the routing tables have settled after a change</a:t>
            </a:r>
            <a:endParaRPr/>
          </a:p>
          <a:p>
            <a:pPr indent="-342900" lvl="0" marL="342900" rtl="0" algn="l">
              <a:spcBef>
                <a:spcPts val="640"/>
              </a:spcBef>
              <a:spcAft>
                <a:spcPts val="0"/>
              </a:spcAft>
              <a:buClr>
                <a:schemeClr val="dk1"/>
              </a:buClr>
              <a:buSzPts val="3200"/>
              <a:buChar char="•"/>
            </a:pPr>
            <a:r>
              <a:rPr lang="en-US"/>
              <a:t>The maximum path in RIP is 15 hops</a:t>
            </a:r>
            <a:endParaRPr/>
          </a:p>
          <a:p>
            <a:pPr indent="-215900" lvl="0" marL="342900" rtl="0" algn="l">
              <a:spcBef>
                <a:spcPts val="400"/>
              </a:spcBef>
              <a:spcAft>
                <a:spcPts val="0"/>
              </a:spcAft>
              <a:buClr>
                <a:schemeClr val="dk1"/>
              </a:buClr>
              <a:buSzPts val="2000"/>
              <a:buNone/>
            </a:pPr>
            <a:r>
              <a:t/>
            </a:r>
            <a:endParaRPr sz="2000"/>
          </a:p>
        </p:txBody>
      </p:sp>
      <p:sp>
        <p:nvSpPr>
          <p:cNvPr id="1322" name="Google Shape;1322;p136"/>
          <p:cNvSpPr txBox="1"/>
          <p:nvPr>
            <p:ph idx="4294967295" type="sldNum"/>
          </p:nvPr>
        </p:nvSpPr>
        <p:spPr>
          <a:xfrm>
            <a:off x="10838688" y="5734050"/>
            <a:ext cx="812800" cy="52120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